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notesMasterIdLst>
    <p:notesMasterId r:id="rId27"/>
  </p:notesMasterIdLst>
  <p:handoutMasterIdLst>
    <p:handoutMasterId r:id="rId28"/>
  </p:handoutMasterIdLst>
  <p:sldIdLst>
    <p:sldId id="453" r:id="rId2"/>
    <p:sldId id="471" r:id="rId3"/>
    <p:sldId id="460" r:id="rId4"/>
    <p:sldId id="444" r:id="rId5"/>
    <p:sldId id="472" r:id="rId6"/>
    <p:sldId id="479" r:id="rId7"/>
    <p:sldId id="502" r:id="rId8"/>
    <p:sldId id="485" r:id="rId9"/>
    <p:sldId id="486" r:id="rId10"/>
    <p:sldId id="487" r:id="rId11"/>
    <p:sldId id="488" r:id="rId12"/>
    <p:sldId id="446" r:id="rId13"/>
    <p:sldId id="489" r:id="rId14"/>
    <p:sldId id="473" r:id="rId15"/>
    <p:sldId id="474" r:id="rId16"/>
    <p:sldId id="491" r:id="rId17"/>
    <p:sldId id="475" r:id="rId18"/>
    <p:sldId id="492" r:id="rId19"/>
    <p:sldId id="476" r:id="rId20"/>
    <p:sldId id="494" r:id="rId21"/>
    <p:sldId id="477" r:id="rId22"/>
    <p:sldId id="496" r:id="rId23"/>
    <p:sldId id="478" r:id="rId24"/>
    <p:sldId id="498" r:id="rId25"/>
    <p:sldId id="501" r:id="rId26"/>
  </p:sldIdLst>
  <p:sldSz cx="12192000" cy="6858000"/>
  <p:notesSz cx="6807200" cy="99393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4E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083E6E3-FA7D-4D7B-A595-EF9225AFEA82}" styleName="淺色樣式 1 - 輔色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0E3FDE45-AF77-4B5C-9715-49D594BDF05E}" styleName="淺色樣式 1 - 輔色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E8B1032C-EA38-4F05-BA0D-38AFFFC7BED3}" styleName="淺色樣式 3 - 輔色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93296810-A885-4BE3-A3E7-6D5BEEA58F35}" styleName="中等深淺樣式 2 - 輔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25" autoAdjust="0"/>
    <p:restoredTop sz="91967" autoAdjust="0"/>
  </p:normalViewPr>
  <p:slideViewPr>
    <p:cSldViewPr snapToGrid="0">
      <p:cViewPr varScale="1">
        <p:scale>
          <a:sx n="80" d="100"/>
          <a:sy n="80" d="100"/>
        </p:scale>
        <p:origin x="643" y="67"/>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50529" cy="497524"/>
          </a:xfrm>
          <a:prstGeom prst="rect">
            <a:avLst/>
          </a:prstGeom>
        </p:spPr>
        <p:txBody>
          <a:bodyPr vert="horz" lIns="91559" tIns="45779" rIns="91559" bIns="45779" rtlCol="0"/>
          <a:lstStyle>
            <a:lvl1pPr algn="l">
              <a:defRPr sz="1200"/>
            </a:lvl1pPr>
          </a:lstStyle>
          <a:p>
            <a:endParaRPr lang="zh-TW" altLang="en-US"/>
          </a:p>
        </p:txBody>
      </p:sp>
      <p:sp>
        <p:nvSpPr>
          <p:cNvPr id="3" name="日期版面配置區 2"/>
          <p:cNvSpPr>
            <a:spLocks noGrp="1"/>
          </p:cNvSpPr>
          <p:nvPr>
            <p:ph type="dt" sz="quarter" idx="1"/>
          </p:nvPr>
        </p:nvSpPr>
        <p:spPr>
          <a:xfrm>
            <a:off x="3855082" y="0"/>
            <a:ext cx="2950529" cy="497524"/>
          </a:xfrm>
          <a:prstGeom prst="rect">
            <a:avLst/>
          </a:prstGeom>
        </p:spPr>
        <p:txBody>
          <a:bodyPr vert="horz" lIns="91559" tIns="45779" rIns="91559" bIns="45779" rtlCol="0"/>
          <a:lstStyle>
            <a:lvl1pPr algn="r">
              <a:defRPr sz="1200"/>
            </a:lvl1pPr>
          </a:lstStyle>
          <a:p>
            <a:fld id="{0CFC2CC3-F545-41D3-905A-E40F65915FF7}" type="datetimeFigureOut">
              <a:rPr lang="zh-TW" altLang="en-US" smtClean="0"/>
              <a:t>2024/1/24</a:t>
            </a:fld>
            <a:endParaRPr lang="zh-TW" altLang="en-US"/>
          </a:p>
        </p:txBody>
      </p:sp>
      <p:sp>
        <p:nvSpPr>
          <p:cNvPr id="4" name="頁尾版面配置區 3"/>
          <p:cNvSpPr>
            <a:spLocks noGrp="1"/>
          </p:cNvSpPr>
          <p:nvPr>
            <p:ph type="ftr" sz="quarter" idx="2"/>
          </p:nvPr>
        </p:nvSpPr>
        <p:spPr>
          <a:xfrm>
            <a:off x="0" y="9441814"/>
            <a:ext cx="2950529" cy="497524"/>
          </a:xfrm>
          <a:prstGeom prst="rect">
            <a:avLst/>
          </a:prstGeom>
        </p:spPr>
        <p:txBody>
          <a:bodyPr vert="horz" lIns="91559" tIns="45779" rIns="91559" bIns="45779"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55082" y="9441814"/>
            <a:ext cx="2950529" cy="497524"/>
          </a:xfrm>
          <a:prstGeom prst="rect">
            <a:avLst/>
          </a:prstGeom>
        </p:spPr>
        <p:txBody>
          <a:bodyPr vert="horz" lIns="91559" tIns="45779" rIns="91559" bIns="45779" rtlCol="0" anchor="b"/>
          <a:lstStyle>
            <a:lvl1pPr algn="r">
              <a:defRPr sz="1200"/>
            </a:lvl1pPr>
          </a:lstStyle>
          <a:p>
            <a:fld id="{C7EB322A-9A3A-458B-A1AB-965A9AE2A7BD}" type="slidenum">
              <a:rPr lang="zh-TW" altLang="en-US" smtClean="0"/>
              <a:t>‹#›</a:t>
            </a:fld>
            <a:endParaRPr lang="zh-TW" altLang="en-US"/>
          </a:p>
        </p:txBody>
      </p:sp>
    </p:spTree>
    <p:extLst>
      <p:ext uri="{BB962C8B-B14F-4D97-AF65-F5344CB8AC3E}">
        <p14:creationId xmlns:p14="http://schemas.microsoft.com/office/powerpoint/2010/main" val="380112456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1" y="0"/>
            <a:ext cx="2949786" cy="498693"/>
          </a:xfrm>
          <a:prstGeom prst="rect">
            <a:avLst/>
          </a:prstGeom>
        </p:spPr>
        <p:txBody>
          <a:bodyPr vert="horz" lIns="91559" tIns="45779" rIns="91559" bIns="45779" rtlCol="0"/>
          <a:lstStyle>
            <a:lvl1pPr algn="l">
              <a:defRPr sz="1200"/>
            </a:lvl1pPr>
          </a:lstStyle>
          <a:p>
            <a:endParaRPr lang="zh-TW" altLang="en-US"/>
          </a:p>
        </p:txBody>
      </p:sp>
      <p:sp>
        <p:nvSpPr>
          <p:cNvPr id="3" name="日期版面配置區 2"/>
          <p:cNvSpPr>
            <a:spLocks noGrp="1"/>
          </p:cNvSpPr>
          <p:nvPr>
            <p:ph type="dt" idx="1"/>
          </p:nvPr>
        </p:nvSpPr>
        <p:spPr>
          <a:xfrm>
            <a:off x="3855839" y="0"/>
            <a:ext cx="2949786" cy="498693"/>
          </a:xfrm>
          <a:prstGeom prst="rect">
            <a:avLst/>
          </a:prstGeom>
        </p:spPr>
        <p:txBody>
          <a:bodyPr vert="horz" lIns="91559" tIns="45779" rIns="91559" bIns="45779" rtlCol="0"/>
          <a:lstStyle>
            <a:lvl1pPr algn="r">
              <a:defRPr sz="1200"/>
            </a:lvl1pPr>
          </a:lstStyle>
          <a:p>
            <a:fld id="{3463DE23-4D9A-46BE-AAFE-ED9D9DDCEBDC}" type="datetimeFigureOut">
              <a:rPr lang="zh-TW" altLang="en-US" smtClean="0"/>
              <a:t>2024/1/24</a:t>
            </a:fld>
            <a:endParaRPr lang="zh-TW" altLang="en-US"/>
          </a:p>
        </p:txBody>
      </p:sp>
      <p:sp>
        <p:nvSpPr>
          <p:cNvPr id="4" name="投影片圖像版面配置區 3"/>
          <p:cNvSpPr>
            <a:spLocks noGrp="1" noRot="1" noChangeAspect="1"/>
          </p:cNvSpPr>
          <p:nvPr>
            <p:ph type="sldImg" idx="2"/>
          </p:nvPr>
        </p:nvSpPr>
        <p:spPr>
          <a:xfrm>
            <a:off x="422275" y="1243013"/>
            <a:ext cx="5962650" cy="3354387"/>
          </a:xfrm>
          <a:prstGeom prst="rect">
            <a:avLst/>
          </a:prstGeom>
          <a:noFill/>
          <a:ln w="12700">
            <a:solidFill>
              <a:prstClr val="black"/>
            </a:solidFill>
          </a:ln>
        </p:spPr>
        <p:txBody>
          <a:bodyPr vert="horz" lIns="91559" tIns="45779" rIns="91559" bIns="45779" rtlCol="0" anchor="ctr"/>
          <a:lstStyle/>
          <a:p>
            <a:endParaRPr lang="zh-TW" altLang="en-US"/>
          </a:p>
        </p:txBody>
      </p:sp>
      <p:sp>
        <p:nvSpPr>
          <p:cNvPr id="5" name="備忘稿版面配置區 4"/>
          <p:cNvSpPr>
            <a:spLocks noGrp="1"/>
          </p:cNvSpPr>
          <p:nvPr>
            <p:ph type="body" sz="quarter" idx="3"/>
          </p:nvPr>
        </p:nvSpPr>
        <p:spPr>
          <a:xfrm>
            <a:off x="680721" y="4783306"/>
            <a:ext cx="5445760" cy="3913615"/>
          </a:xfrm>
          <a:prstGeom prst="rect">
            <a:avLst/>
          </a:prstGeom>
        </p:spPr>
        <p:txBody>
          <a:bodyPr vert="horz" lIns="91559" tIns="45779" rIns="91559" bIns="45779" rtlCol="0"/>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1" y="9440647"/>
            <a:ext cx="2949786" cy="498692"/>
          </a:xfrm>
          <a:prstGeom prst="rect">
            <a:avLst/>
          </a:prstGeom>
        </p:spPr>
        <p:txBody>
          <a:bodyPr vert="horz" lIns="91559" tIns="45779" rIns="91559" bIns="45779"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55839" y="9440647"/>
            <a:ext cx="2949786" cy="498692"/>
          </a:xfrm>
          <a:prstGeom prst="rect">
            <a:avLst/>
          </a:prstGeom>
        </p:spPr>
        <p:txBody>
          <a:bodyPr vert="horz" lIns="91559" tIns="45779" rIns="91559" bIns="45779" rtlCol="0" anchor="b"/>
          <a:lstStyle>
            <a:lvl1pPr algn="r">
              <a:defRPr sz="1200"/>
            </a:lvl1pPr>
          </a:lstStyle>
          <a:p>
            <a:fld id="{7D2CF875-C1DF-4FD1-A229-1C1A53C7226D}" type="slidenum">
              <a:rPr lang="zh-TW" altLang="en-US" smtClean="0"/>
              <a:t>‹#›</a:t>
            </a:fld>
            <a:endParaRPr lang="zh-TW" altLang="en-US"/>
          </a:p>
        </p:txBody>
      </p:sp>
    </p:spTree>
    <p:extLst>
      <p:ext uri="{BB962C8B-B14F-4D97-AF65-F5344CB8AC3E}">
        <p14:creationId xmlns:p14="http://schemas.microsoft.com/office/powerpoint/2010/main" val="3586710359"/>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5" name="投影片編號版面配置區 4"/>
          <p:cNvSpPr>
            <a:spLocks noGrp="1"/>
          </p:cNvSpPr>
          <p:nvPr>
            <p:ph type="sldNum" sz="quarter" idx="10"/>
          </p:nvPr>
        </p:nvSpPr>
        <p:spPr/>
        <p:txBody>
          <a:bodyPr/>
          <a:lstStyle/>
          <a:p>
            <a:fld id="{7D2CF875-C1DF-4FD1-A229-1C1A53C7226D}" type="slidenum">
              <a:rPr lang="zh-TW" altLang="en-US" smtClean="0"/>
              <a:t>1</a:t>
            </a:fld>
            <a:endParaRPr lang="zh-TW" altLang="en-US"/>
          </a:p>
        </p:txBody>
      </p:sp>
    </p:spTree>
    <p:extLst>
      <p:ext uri="{BB962C8B-B14F-4D97-AF65-F5344CB8AC3E}">
        <p14:creationId xmlns:p14="http://schemas.microsoft.com/office/powerpoint/2010/main" val="25319754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7D2CF875-C1DF-4FD1-A229-1C1A53C7226D}" type="slidenum">
              <a:rPr lang="zh-TW" altLang="en-US" smtClean="0"/>
              <a:t>2</a:t>
            </a:fld>
            <a:endParaRPr lang="zh-TW" altLang="en-US"/>
          </a:p>
        </p:txBody>
      </p:sp>
    </p:spTree>
    <p:extLst>
      <p:ext uri="{BB962C8B-B14F-4D97-AF65-F5344CB8AC3E}">
        <p14:creationId xmlns:p14="http://schemas.microsoft.com/office/powerpoint/2010/main" val="5034159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7D2CF875-C1DF-4FD1-A229-1C1A53C7226D}" type="slidenum">
              <a:rPr lang="zh-TW" altLang="en-US" smtClean="0"/>
              <a:t>3</a:t>
            </a:fld>
            <a:endParaRPr lang="zh-TW" altLang="en-US"/>
          </a:p>
        </p:txBody>
      </p:sp>
    </p:spTree>
    <p:extLst>
      <p:ext uri="{BB962C8B-B14F-4D97-AF65-F5344CB8AC3E}">
        <p14:creationId xmlns:p14="http://schemas.microsoft.com/office/powerpoint/2010/main" val="18555887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0FE6A326-CCEB-4DCC-885B-CB6D794C0CA0}" type="slidenum">
              <a:rPr lang="zh-TW" altLang="en-US" smtClean="0"/>
              <a:t>4</a:t>
            </a:fld>
            <a:endParaRPr lang="zh-TW" altLang="en-US"/>
          </a:p>
        </p:txBody>
      </p:sp>
    </p:spTree>
    <p:extLst>
      <p:ext uri="{BB962C8B-B14F-4D97-AF65-F5344CB8AC3E}">
        <p14:creationId xmlns:p14="http://schemas.microsoft.com/office/powerpoint/2010/main" val="1748959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0FE6A326-CCEB-4DCC-885B-CB6D794C0CA0}" type="slidenum">
              <a:rPr lang="zh-TW" altLang="en-US" smtClean="0"/>
              <a:t>5</a:t>
            </a:fld>
            <a:endParaRPr lang="zh-TW" altLang="en-US"/>
          </a:p>
        </p:txBody>
      </p:sp>
    </p:spTree>
    <p:extLst>
      <p:ext uri="{BB962C8B-B14F-4D97-AF65-F5344CB8AC3E}">
        <p14:creationId xmlns:p14="http://schemas.microsoft.com/office/powerpoint/2010/main" val="1642418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0FE6A326-CCEB-4DCC-885B-CB6D794C0CA0}" type="slidenum">
              <a:rPr lang="zh-TW" altLang="en-US" smtClean="0"/>
              <a:t>6</a:t>
            </a:fld>
            <a:endParaRPr lang="zh-TW" altLang="en-US"/>
          </a:p>
        </p:txBody>
      </p:sp>
    </p:spTree>
    <p:extLst>
      <p:ext uri="{BB962C8B-B14F-4D97-AF65-F5344CB8AC3E}">
        <p14:creationId xmlns:p14="http://schemas.microsoft.com/office/powerpoint/2010/main" val="31566186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0FE6A326-CCEB-4DCC-885B-CB6D794C0CA0}" type="slidenum">
              <a:rPr lang="zh-TW" altLang="en-US" smtClean="0"/>
              <a:t>7</a:t>
            </a:fld>
            <a:endParaRPr lang="zh-TW" altLang="en-US"/>
          </a:p>
        </p:txBody>
      </p:sp>
    </p:spTree>
    <p:extLst>
      <p:ext uri="{BB962C8B-B14F-4D97-AF65-F5344CB8AC3E}">
        <p14:creationId xmlns:p14="http://schemas.microsoft.com/office/powerpoint/2010/main" val="420790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0FE6A326-CCEB-4DCC-885B-CB6D794C0CA0}" type="slidenum">
              <a:rPr lang="zh-TW" altLang="en-US" smtClean="0"/>
              <a:t>8</a:t>
            </a:fld>
            <a:endParaRPr lang="zh-TW" altLang="en-US"/>
          </a:p>
        </p:txBody>
      </p:sp>
    </p:spTree>
    <p:extLst>
      <p:ext uri="{BB962C8B-B14F-4D97-AF65-F5344CB8AC3E}">
        <p14:creationId xmlns:p14="http://schemas.microsoft.com/office/powerpoint/2010/main" val="24667402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0FE6A326-CCEB-4DCC-885B-CB6D794C0CA0}" type="slidenum">
              <a:rPr lang="zh-TW" altLang="en-US" smtClean="0"/>
              <a:t>9</a:t>
            </a:fld>
            <a:endParaRPr lang="zh-TW" altLang="en-US"/>
          </a:p>
        </p:txBody>
      </p:sp>
    </p:spTree>
    <p:extLst>
      <p:ext uri="{BB962C8B-B14F-4D97-AF65-F5344CB8AC3E}">
        <p14:creationId xmlns:p14="http://schemas.microsoft.com/office/powerpoint/2010/main" val="42925211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0FE6A326-CCEB-4DCC-885B-CB6D794C0CA0}" type="slidenum">
              <a:rPr lang="zh-TW" altLang="en-US" smtClean="0"/>
              <a:t>10</a:t>
            </a:fld>
            <a:endParaRPr lang="zh-TW" altLang="en-US"/>
          </a:p>
        </p:txBody>
      </p:sp>
    </p:spTree>
    <p:extLst>
      <p:ext uri="{BB962C8B-B14F-4D97-AF65-F5344CB8AC3E}">
        <p14:creationId xmlns:p14="http://schemas.microsoft.com/office/powerpoint/2010/main" val="12247889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0FE6A326-CCEB-4DCC-885B-CB6D794C0CA0}" type="slidenum">
              <a:rPr lang="zh-TW" altLang="en-US" smtClean="0"/>
              <a:t>11</a:t>
            </a:fld>
            <a:endParaRPr lang="zh-TW" altLang="en-US"/>
          </a:p>
        </p:txBody>
      </p:sp>
    </p:spTree>
    <p:extLst>
      <p:ext uri="{BB962C8B-B14F-4D97-AF65-F5344CB8AC3E}">
        <p14:creationId xmlns:p14="http://schemas.microsoft.com/office/powerpoint/2010/main" val="29797803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0FE6A326-CCEB-4DCC-885B-CB6D794C0CA0}" type="slidenum">
              <a:rPr lang="zh-TW" altLang="en-US" smtClean="0"/>
              <a:t>12</a:t>
            </a:fld>
            <a:endParaRPr lang="zh-TW" altLang="en-US"/>
          </a:p>
        </p:txBody>
      </p:sp>
    </p:spTree>
    <p:extLst>
      <p:ext uri="{BB962C8B-B14F-4D97-AF65-F5344CB8AC3E}">
        <p14:creationId xmlns:p14="http://schemas.microsoft.com/office/powerpoint/2010/main" val="9324635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0FE6A326-CCEB-4DCC-885B-CB6D794C0CA0}" type="slidenum">
              <a:rPr lang="zh-TW" altLang="en-US" smtClean="0"/>
              <a:t>13</a:t>
            </a:fld>
            <a:endParaRPr lang="zh-TW" altLang="en-US"/>
          </a:p>
        </p:txBody>
      </p:sp>
    </p:spTree>
    <p:extLst>
      <p:ext uri="{BB962C8B-B14F-4D97-AF65-F5344CB8AC3E}">
        <p14:creationId xmlns:p14="http://schemas.microsoft.com/office/powerpoint/2010/main" val="32159196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0FE6A326-CCEB-4DCC-885B-CB6D794C0CA0}" type="slidenum">
              <a:rPr lang="zh-TW" altLang="en-US" smtClean="0"/>
              <a:t>14</a:t>
            </a:fld>
            <a:endParaRPr lang="zh-TW" altLang="en-US"/>
          </a:p>
        </p:txBody>
      </p:sp>
    </p:spTree>
    <p:extLst>
      <p:ext uri="{BB962C8B-B14F-4D97-AF65-F5344CB8AC3E}">
        <p14:creationId xmlns:p14="http://schemas.microsoft.com/office/powerpoint/2010/main" val="215022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0FE6A326-CCEB-4DCC-885B-CB6D794C0CA0}" type="slidenum">
              <a:rPr lang="zh-TW" altLang="en-US" smtClean="0"/>
              <a:t>15</a:t>
            </a:fld>
            <a:endParaRPr lang="zh-TW" altLang="en-US"/>
          </a:p>
        </p:txBody>
      </p:sp>
    </p:spTree>
    <p:extLst>
      <p:ext uri="{BB962C8B-B14F-4D97-AF65-F5344CB8AC3E}">
        <p14:creationId xmlns:p14="http://schemas.microsoft.com/office/powerpoint/2010/main" val="2605263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0FE6A326-CCEB-4DCC-885B-CB6D794C0CA0}" type="slidenum">
              <a:rPr lang="zh-TW" altLang="en-US" smtClean="0"/>
              <a:t>16</a:t>
            </a:fld>
            <a:endParaRPr lang="zh-TW" altLang="en-US"/>
          </a:p>
        </p:txBody>
      </p:sp>
    </p:spTree>
    <p:extLst>
      <p:ext uri="{BB962C8B-B14F-4D97-AF65-F5344CB8AC3E}">
        <p14:creationId xmlns:p14="http://schemas.microsoft.com/office/powerpoint/2010/main" val="27925809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0FE6A326-CCEB-4DCC-885B-CB6D794C0CA0}" type="slidenum">
              <a:rPr lang="zh-TW" altLang="en-US" smtClean="0"/>
              <a:t>17</a:t>
            </a:fld>
            <a:endParaRPr lang="zh-TW" altLang="en-US"/>
          </a:p>
        </p:txBody>
      </p:sp>
    </p:spTree>
    <p:extLst>
      <p:ext uri="{BB962C8B-B14F-4D97-AF65-F5344CB8AC3E}">
        <p14:creationId xmlns:p14="http://schemas.microsoft.com/office/powerpoint/2010/main" val="26548967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0FE6A326-CCEB-4DCC-885B-CB6D794C0CA0}" type="slidenum">
              <a:rPr lang="zh-TW" altLang="en-US" smtClean="0"/>
              <a:t>18</a:t>
            </a:fld>
            <a:endParaRPr lang="zh-TW" altLang="en-US"/>
          </a:p>
        </p:txBody>
      </p:sp>
    </p:spTree>
    <p:extLst>
      <p:ext uri="{BB962C8B-B14F-4D97-AF65-F5344CB8AC3E}">
        <p14:creationId xmlns:p14="http://schemas.microsoft.com/office/powerpoint/2010/main" val="40455465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0FE6A326-CCEB-4DCC-885B-CB6D794C0CA0}" type="slidenum">
              <a:rPr lang="zh-TW" altLang="en-US" smtClean="0"/>
              <a:t>19</a:t>
            </a:fld>
            <a:endParaRPr lang="zh-TW" altLang="en-US"/>
          </a:p>
        </p:txBody>
      </p:sp>
    </p:spTree>
    <p:extLst>
      <p:ext uri="{BB962C8B-B14F-4D97-AF65-F5344CB8AC3E}">
        <p14:creationId xmlns:p14="http://schemas.microsoft.com/office/powerpoint/2010/main" val="42142374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0FE6A326-CCEB-4DCC-885B-CB6D794C0CA0}" type="slidenum">
              <a:rPr lang="zh-TW" altLang="en-US" smtClean="0"/>
              <a:t>20</a:t>
            </a:fld>
            <a:endParaRPr lang="zh-TW" altLang="en-US"/>
          </a:p>
        </p:txBody>
      </p:sp>
    </p:spTree>
    <p:extLst>
      <p:ext uri="{BB962C8B-B14F-4D97-AF65-F5344CB8AC3E}">
        <p14:creationId xmlns:p14="http://schemas.microsoft.com/office/powerpoint/2010/main" val="3169129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0FE6A326-CCEB-4DCC-885B-CB6D794C0CA0}" type="slidenum">
              <a:rPr lang="zh-TW" altLang="en-US" smtClean="0"/>
              <a:t>21</a:t>
            </a:fld>
            <a:endParaRPr lang="zh-TW" altLang="en-US"/>
          </a:p>
        </p:txBody>
      </p:sp>
    </p:spTree>
    <p:extLst>
      <p:ext uri="{BB962C8B-B14F-4D97-AF65-F5344CB8AC3E}">
        <p14:creationId xmlns:p14="http://schemas.microsoft.com/office/powerpoint/2010/main" val="9883469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0FE6A326-CCEB-4DCC-885B-CB6D794C0CA0}" type="slidenum">
              <a:rPr lang="zh-TW" altLang="en-US" smtClean="0"/>
              <a:t>22</a:t>
            </a:fld>
            <a:endParaRPr lang="zh-TW" altLang="en-US"/>
          </a:p>
        </p:txBody>
      </p:sp>
    </p:spTree>
    <p:extLst>
      <p:ext uri="{BB962C8B-B14F-4D97-AF65-F5344CB8AC3E}">
        <p14:creationId xmlns:p14="http://schemas.microsoft.com/office/powerpoint/2010/main" val="39630563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0FE6A326-CCEB-4DCC-885B-CB6D794C0CA0}" type="slidenum">
              <a:rPr lang="zh-TW" altLang="en-US" smtClean="0"/>
              <a:t>23</a:t>
            </a:fld>
            <a:endParaRPr lang="zh-TW" altLang="en-US"/>
          </a:p>
        </p:txBody>
      </p:sp>
    </p:spTree>
    <p:extLst>
      <p:ext uri="{BB962C8B-B14F-4D97-AF65-F5344CB8AC3E}">
        <p14:creationId xmlns:p14="http://schemas.microsoft.com/office/powerpoint/2010/main" val="28737499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0FE6A326-CCEB-4DCC-885B-CB6D794C0CA0}" type="slidenum">
              <a:rPr lang="zh-TW" altLang="en-US" smtClean="0"/>
              <a:t>24</a:t>
            </a:fld>
            <a:endParaRPr lang="zh-TW" altLang="en-US"/>
          </a:p>
        </p:txBody>
      </p:sp>
    </p:spTree>
    <p:extLst>
      <p:ext uri="{BB962C8B-B14F-4D97-AF65-F5344CB8AC3E}">
        <p14:creationId xmlns:p14="http://schemas.microsoft.com/office/powerpoint/2010/main" val="41675526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0FE6A326-CCEB-4DCC-885B-CB6D794C0CA0}" type="slidenum">
              <a:rPr lang="zh-TW" altLang="en-US" smtClean="0"/>
              <a:t>25</a:t>
            </a:fld>
            <a:endParaRPr lang="zh-TW" altLang="en-US"/>
          </a:p>
        </p:txBody>
      </p:sp>
    </p:spTree>
    <p:extLst>
      <p:ext uri="{BB962C8B-B14F-4D97-AF65-F5344CB8AC3E}">
        <p14:creationId xmlns:p14="http://schemas.microsoft.com/office/powerpoint/2010/main" val="15263299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4530"/>
            <a:ext cx="9144000" cy="2387600"/>
          </a:xfrm>
        </p:spPr>
        <p:txBody>
          <a:bodyPr anchor="b">
            <a:normAutofit/>
          </a:bodyPr>
          <a:lstStyle>
            <a:lvl1pPr algn="ctr">
              <a:defRPr sz="6000">
                <a:latin typeface="微軟正黑體" panose="020B0604030504040204" pitchFamily="34" charset="-120"/>
                <a:ea typeface="微軟正黑體" panose="020B0604030504040204" pitchFamily="34" charset="-120"/>
              </a:defRPr>
            </a:lvl1pPr>
          </a:lstStyle>
          <a:p>
            <a:r>
              <a:rPr lang="zh-TW" altLang="en-US" dirty="0"/>
              <a:t>按一下以編輯母片標題樣式</a:t>
            </a:r>
            <a:endParaRPr lang="en-US" dirty="0"/>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400">
                <a:solidFill>
                  <a:schemeClr val="tx1">
                    <a:lumMod val="75000"/>
                    <a:lumOff val="25000"/>
                  </a:schemeClr>
                </a:solidFill>
                <a:latin typeface="微軟正黑體" panose="020B0604030504040204" pitchFamily="34" charset="-120"/>
                <a:ea typeface="微軟正黑體" panose="020B0604030504040204" pitchFamily="34" charset="-120"/>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zh-TW" altLang="en-US" dirty="0"/>
              <a:t>按一下以編輯母片副標題樣式</a:t>
            </a:r>
            <a:endParaRPr lang="en-US" dirty="0"/>
          </a:p>
        </p:txBody>
      </p:sp>
      <p:sp>
        <p:nvSpPr>
          <p:cNvPr id="4" name="Date Placeholder 3"/>
          <p:cNvSpPr>
            <a:spLocks noGrp="1"/>
          </p:cNvSpPr>
          <p:nvPr>
            <p:ph type="dt" sz="half" idx="10"/>
          </p:nvPr>
        </p:nvSpPr>
        <p:spPr/>
        <p:txBody>
          <a:bodyPr/>
          <a:lstStyle/>
          <a:p>
            <a:fld id="{8A39E322-1DB2-47FB-9772-EF74ADFDC15A}" type="datetime1">
              <a:rPr lang="zh-TW" altLang="en-US" smtClean="0"/>
              <a:t>2024/1/24</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0F254E29-BF61-4847-906B-BF2793644119}" type="slidenum">
              <a:rPr lang="zh-TW" altLang="en-US" smtClean="0"/>
              <a:t>‹#›</a:t>
            </a:fld>
            <a:endParaRPr lang="zh-TW" altLang="en-US"/>
          </a:p>
        </p:txBody>
      </p:sp>
    </p:spTree>
    <p:extLst>
      <p:ext uri="{BB962C8B-B14F-4D97-AF65-F5344CB8AC3E}">
        <p14:creationId xmlns:p14="http://schemas.microsoft.com/office/powerpoint/2010/main" val="31920632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微軟正黑體" panose="020B0604030504040204" pitchFamily="34" charset="-120"/>
                <a:ea typeface="微軟正黑體" panose="020B0604030504040204" pitchFamily="34" charset="-120"/>
              </a:defRPr>
            </a:lvl1pPr>
          </a:lstStyle>
          <a:p>
            <a:r>
              <a:rPr lang="zh-TW" altLang="en-US"/>
              <a:t>按一下以編輯母片標題樣式</a:t>
            </a:r>
            <a:endParaRPr lang="en-US" dirty="0"/>
          </a:p>
        </p:txBody>
      </p:sp>
      <p:sp>
        <p:nvSpPr>
          <p:cNvPr id="3" name="Content Placeholder 2"/>
          <p:cNvSpPr>
            <a:spLocks noGrp="1"/>
          </p:cNvSpPr>
          <p:nvPr>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E509CDF6-8CD2-4ED0-B6DE-46B74C7340A8}" type="datetime1">
              <a:rPr lang="zh-TW" altLang="en-US" smtClean="0"/>
              <a:t>2024/1/24</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0F254E29-BF61-4847-906B-BF2793644119}" type="slidenum">
              <a:rPr lang="zh-TW" altLang="en-US" smtClean="0"/>
              <a:t>‹#›</a:t>
            </a:fld>
            <a:endParaRPr lang="zh-TW" altLang="en-US"/>
          </a:p>
        </p:txBody>
      </p:sp>
    </p:spTree>
    <p:extLst>
      <p:ext uri="{BB962C8B-B14F-4D97-AF65-F5344CB8AC3E}">
        <p14:creationId xmlns:p14="http://schemas.microsoft.com/office/powerpoint/2010/main" val="14012657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831850" y="1712423"/>
            <a:ext cx="10515600" cy="2851208"/>
          </a:xfrm>
        </p:spPr>
        <p:txBody>
          <a:bodyPr anchor="b">
            <a:normAutofit/>
          </a:bodyPr>
          <a:lstStyle>
            <a:lvl1pPr>
              <a:defRPr sz="6000" b="0">
                <a:latin typeface="微軟正黑體" panose="020B0604030504040204" pitchFamily="34" charset="-120"/>
                <a:ea typeface="微軟正黑體" panose="020B0604030504040204" pitchFamily="34" charset="-120"/>
              </a:defRPr>
            </a:lvl1pPr>
          </a:lstStyle>
          <a:p>
            <a:r>
              <a:rPr lang="zh-TW" altLang="en-US"/>
              <a:t>按一下以編輯母片標題樣式</a:t>
            </a:r>
            <a:endParaRPr lang="en-US" dirty="0"/>
          </a:p>
        </p:txBody>
      </p:sp>
      <p:sp>
        <p:nvSpPr>
          <p:cNvPr id="3" name="Text Placeholder 2"/>
          <p:cNvSpPr>
            <a:spLocks noGrp="1"/>
          </p:cNvSpPr>
          <p:nvPr>
            <p:ph type="body" idx="1"/>
          </p:nvPr>
        </p:nvSpPr>
        <p:spPr>
          <a:xfrm>
            <a:off x="831850" y="4552633"/>
            <a:ext cx="10515600" cy="1500187"/>
          </a:xfrm>
        </p:spPr>
        <p:txBody>
          <a:bodyPr anchor="t">
            <a:normAutofit/>
          </a:bodyPr>
          <a:lstStyle>
            <a:lvl1pPr marL="0" indent="0">
              <a:buNone/>
              <a:defRPr sz="2400">
                <a:solidFill>
                  <a:schemeClr val="tx1">
                    <a:lumMod val="75000"/>
                    <a:lumOff val="25000"/>
                  </a:schemeClr>
                </a:solidFill>
                <a:latin typeface="微軟正黑體" panose="020B0604030504040204" pitchFamily="34" charset="-120"/>
                <a:ea typeface="微軟正黑體" panose="020B0604030504040204" pitchFamily="34" charset="-12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編輯母片文字樣式</a:t>
            </a:r>
          </a:p>
        </p:txBody>
      </p:sp>
      <p:sp>
        <p:nvSpPr>
          <p:cNvPr id="4" name="Date Placeholder 3"/>
          <p:cNvSpPr>
            <a:spLocks noGrp="1"/>
          </p:cNvSpPr>
          <p:nvPr>
            <p:ph type="dt" sz="half" idx="10"/>
          </p:nvPr>
        </p:nvSpPr>
        <p:spPr/>
        <p:txBody>
          <a:bodyPr/>
          <a:lstStyle/>
          <a:p>
            <a:fld id="{1C8890A4-4785-4574-8D2C-6758B947D08B}" type="datetime1">
              <a:rPr lang="zh-TW" altLang="en-US" smtClean="0"/>
              <a:t>2024/1/24</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0F254E29-BF61-4847-906B-BF2793644119}" type="slidenum">
              <a:rPr lang="zh-TW" altLang="en-US" smtClean="0"/>
              <a:t>‹#›</a:t>
            </a:fld>
            <a:endParaRPr lang="zh-TW" altLang="en-US"/>
          </a:p>
        </p:txBody>
      </p:sp>
    </p:spTree>
    <p:extLst>
      <p:ext uri="{BB962C8B-B14F-4D97-AF65-F5344CB8AC3E}">
        <p14:creationId xmlns:p14="http://schemas.microsoft.com/office/powerpoint/2010/main" val="955417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微軟正黑體" panose="020B0604030504040204" pitchFamily="34" charset="-120"/>
                <a:ea typeface="微軟正黑體" panose="020B0604030504040204" pitchFamily="34" charset="-120"/>
              </a:defRPr>
            </a:lvl1pPr>
          </a:lstStyle>
          <a:p>
            <a:r>
              <a:rPr lang="zh-TW" altLang="en-US"/>
              <a:t>按一下以編輯母片標題樣式</a:t>
            </a:r>
            <a:endParaRPr lang="en-US" dirty="0"/>
          </a:p>
        </p:txBody>
      </p:sp>
      <p:sp>
        <p:nvSpPr>
          <p:cNvPr id="3" name="Content Placeholder 2"/>
          <p:cNvSpPr>
            <a:spLocks noGrp="1"/>
          </p:cNvSpPr>
          <p:nvPr>
            <p:ph sz="half" idx="1"/>
          </p:nvPr>
        </p:nvSpPr>
        <p:spPr>
          <a:xfrm>
            <a:off x="845127" y="1828800"/>
            <a:ext cx="5181600" cy="4351337"/>
          </a:xfrm>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6172200" y="1828800"/>
            <a:ext cx="5181600" cy="4351337"/>
          </a:xfrm>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p:cNvSpPr>
            <a:spLocks noGrp="1"/>
          </p:cNvSpPr>
          <p:nvPr>
            <p:ph type="dt" sz="half" idx="10"/>
          </p:nvPr>
        </p:nvSpPr>
        <p:spPr/>
        <p:txBody>
          <a:bodyPr/>
          <a:lstStyle/>
          <a:p>
            <a:fld id="{5AC56787-74D3-428B-ADEF-3BE4284C3B0F}" type="datetime1">
              <a:rPr lang="zh-TW" altLang="en-US" smtClean="0"/>
              <a:t>2024/1/24</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0F254E29-BF61-4847-906B-BF2793644119}" type="slidenum">
              <a:rPr lang="zh-TW" altLang="en-US" smtClean="0"/>
              <a:t>‹#›</a:t>
            </a:fld>
            <a:endParaRPr lang="zh-TW" altLang="en-US"/>
          </a:p>
        </p:txBody>
      </p:sp>
    </p:spTree>
    <p:extLst>
      <p:ext uri="{BB962C8B-B14F-4D97-AF65-F5344CB8AC3E}">
        <p14:creationId xmlns:p14="http://schemas.microsoft.com/office/powerpoint/2010/main" val="1823999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比對">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7" y="1681850"/>
            <a:ext cx="5156200" cy="825699"/>
          </a:xfrm>
        </p:spPr>
        <p:txBody>
          <a:bodyPr anchor="b">
            <a:normAutofit/>
          </a:bodyP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4" name="Content Placeholder 3"/>
          <p:cNvSpPr>
            <a:spLocks noGrp="1"/>
          </p:cNvSpPr>
          <p:nvPr>
            <p:ph sz="half" idx="2"/>
          </p:nvPr>
        </p:nvSpPr>
        <p:spPr>
          <a:xfrm>
            <a:off x="845127" y="2507550"/>
            <a:ext cx="5156200" cy="3680525"/>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6172200" y="1681851"/>
            <a:ext cx="5181601" cy="825698"/>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6" name="Content Placeholder 5"/>
          <p:cNvSpPr>
            <a:spLocks noGrp="1"/>
          </p:cNvSpPr>
          <p:nvPr>
            <p:ph sz="quarter" idx="4"/>
          </p:nvPr>
        </p:nvSpPr>
        <p:spPr>
          <a:xfrm>
            <a:off x="6172200" y="2507550"/>
            <a:ext cx="5181601" cy="3680525"/>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7" name="Date Placeholder 6"/>
          <p:cNvSpPr>
            <a:spLocks noGrp="1"/>
          </p:cNvSpPr>
          <p:nvPr>
            <p:ph type="dt" sz="half" idx="10"/>
          </p:nvPr>
        </p:nvSpPr>
        <p:spPr/>
        <p:txBody>
          <a:bodyPr/>
          <a:lstStyle/>
          <a:p>
            <a:fld id="{021329BF-47DD-40BB-A587-EFE80AD9D9B0}" type="datetime1">
              <a:rPr lang="zh-TW" altLang="en-US" smtClean="0"/>
              <a:t>2024/1/24</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0F254E29-BF61-4847-906B-BF2793644119}" type="slidenum">
              <a:rPr lang="zh-TW" altLang="en-US" smtClean="0"/>
              <a:t>‹#›</a:t>
            </a:fld>
            <a:endParaRPr lang="zh-TW" altLang="en-US"/>
          </a:p>
        </p:txBody>
      </p:sp>
      <p:sp>
        <p:nvSpPr>
          <p:cNvPr id="10" name="Title 9"/>
          <p:cNvSpPr>
            <a:spLocks noGrp="1"/>
          </p:cNvSpPr>
          <p:nvPr>
            <p:ph type="title"/>
          </p:nvPr>
        </p:nvSpPr>
        <p:spPr/>
        <p:txBody>
          <a:bodyPr/>
          <a:lstStyle/>
          <a:p>
            <a:r>
              <a:rPr lang="zh-TW" altLang="en-US"/>
              <a:t>按一下以編輯母片標題樣式</a:t>
            </a:r>
            <a:endParaRPr lang="en-US" dirty="0"/>
          </a:p>
        </p:txBody>
      </p:sp>
    </p:spTree>
    <p:extLst>
      <p:ext uri="{BB962C8B-B14F-4D97-AF65-F5344CB8AC3E}">
        <p14:creationId xmlns:p14="http://schemas.microsoft.com/office/powerpoint/2010/main" val="39495671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只有標題">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2DBAE152-C362-4316-9141-1EBDAA1C4928}" type="datetime1">
              <a:rPr lang="zh-TW" altLang="en-US" smtClean="0"/>
              <a:t>2024/1/24</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0F254E29-BF61-4847-906B-BF2793644119}" type="slidenum">
              <a:rPr lang="zh-TW" altLang="en-US" smtClean="0"/>
              <a:t>‹#›</a:t>
            </a:fld>
            <a:endParaRPr lang="zh-TW" altLang="en-US"/>
          </a:p>
        </p:txBody>
      </p:sp>
      <p:sp>
        <p:nvSpPr>
          <p:cNvPr id="6" name="Title 5"/>
          <p:cNvSpPr>
            <a:spLocks noGrp="1"/>
          </p:cNvSpPr>
          <p:nvPr>
            <p:ph type="title"/>
          </p:nvPr>
        </p:nvSpPr>
        <p:spPr/>
        <p:txBody>
          <a:bodyPr/>
          <a:lstStyle>
            <a:lvl1pPr>
              <a:defRPr>
                <a:latin typeface="微軟正黑體" panose="020B0604030504040204" pitchFamily="34" charset="-120"/>
                <a:ea typeface="微軟正黑體" panose="020B0604030504040204" pitchFamily="34" charset="-120"/>
              </a:defRPr>
            </a:lvl1pPr>
          </a:lstStyle>
          <a:p>
            <a:r>
              <a:rPr lang="zh-TW" altLang="en-US"/>
              <a:t>按一下以編輯母片標題樣式</a:t>
            </a:r>
            <a:endParaRPr lang="en-US"/>
          </a:p>
        </p:txBody>
      </p:sp>
    </p:spTree>
    <p:extLst>
      <p:ext uri="{BB962C8B-B14F-4D97-AF65-F5344CB8AC3E}">
        <p14:creationId xmlns:p14="http://schemas.microsoft.com/office/powerpoint/2010/main" val="33594236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49465E-FE7A-4D5F-BC18-20B098CD49B4}" type="datetime1">
              <a:rPr lang="zh-TW" altLang="en-US" smtClean="0"/>
              <a:t>2024/1/24</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p:txBody>
          <a:bodyPr/>
          <a:lstStyle/>
          <a:p>
            <a:fld id="{0F254E29-BF61-4847-906B-BF2793644119}" type="slidenum">
              <a:rPr lang="zh-TW" altLang="en-US" smtClean="0"/>
              <a:t>‹#›</a:t>
            </a:fld>
            <a:endParaRPr lang="zh-TW" altLang="en-US"/>
          </a:p>
        </p:txBody>
      </p:sp>
    </p:spTree>
    <p:extLst>
      <p:ext uri="{BB962C8B-B14F-4D97-AF65-F5344CB8AC3E}">
        <p14:creationId xmlns:p14="http://schemas.microsoft.com/office/powerpoint/2010/main" val="3711390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197"/>
          </a:xfrm>
        </p:spPr>
        <p:txBody>
          <a:bodyPr anchor="b">
            <a:normAutofit/>
          </a:bodyPr>
          <a:lstStyle>
            <a:lvl1pPr>
              <a:defRPr sz="3200" b="0">
                <a:latin typeface="微軟正黑體" panose="020B0604030504040204" pitchFamily="34" charset="-120"/>
                <a:ea typeface="微軟正黑體" panose="020B0604030504040204" pitchFamily="34" charset="-120"/>
              </a:defRPr>
            </a:lvl1pPr>
          </a:lstStyle>
          <a:p>
            <a:r>
              <a:rPr lang="zh-TW" altLang="en-US"/>
              <a:t>按一下以編輯母片標題樣式</a:t>
            </a:r>
            <a:endParaRPr lang="en-US" dirty="0"/>
          </a:p>
        </p:txBody>
      </p:sp>
      <p:sp>
        <p:nvSpPr>
          <p:cNvPr id="3" name="Content Placeholder 2"/>
          <p:cNvSpPr>
            <a:spLocks noGrp="1"/>
          </p:cNvSpPr>
          <p:nvPr>
            <p:ph idx="1"/>
          </p:nvPr>
        </p:nvSpPr>
        <p:spPr>
          <a:xfrm>
            <a:off x="5181600" y="990600"/>
            <a:ext cx="6172200" cy="4876800"/>
          </a:xfrm>
        </p:spPr>
        <p:txBody>
          <a:bodyPr/>
          <a:lstStyle>
            <a:lvl1pPr>
              <a:defRPr sz="3200">
                <a:latin typeface="微軟正黑體" panose="020B0604030504040204" pitchFamily="34" charset="-120"/>
                <a:ea typeface="微軟正黑體" panose="020B0604030504040204" pitchFamily="34" charset="-120"/>
              </a:defRPr>
            </a:lvl1pPr>
            <a:lvl2pPr>
              <a:defRPr sz="2800">
                <a:latin typeface="微軟正黑體" panose="020B0604030504040204" pitchFamily="34" charset="-120"/>
                <a:ea typeface="微軟正黑體" panose="020B0604030504040204" pitchFamily="34" charset="-120"/>
              </a:defRPr>
            </a:lvl2pPr>
            <a:lvl3pPr>
              <a:defRPr sz="2400">
                <a:latin typeface="微軟正黑體" panose="020B0604030504040204" pitchFamily="34" charset="-120"/>
                <a:ea typeface="微軟正黑體" panose="020B0604030504040204" pitchFamily="34" charset="-120"/>
              </a:defRPr>
            </a:lvl3pPr>
            <a:lvl4pPr>
              <a:defRPr sz="2000">
                <a:latin typeface="微軟正黑體" panose="020B0604030504040204" pitchFamily="34" charset="-120"/>
                <a:ea typeface="微軟正黑體" panose="020B0604030504040204" pitchFamily="34" charset="-120"/>
              </a:defRPr>
            </a:lvl4pPr>
            <a:lvl5pPr>
              <a:defRPr sz="2000">
                <a:latin typeface="微軟正黑體" panose="020B0604030504040204" pitchFamily="34" charset="-120"/>
                <a:ea typeface="微軟正黑體" panose="020B0604030504040204" pitchFamily="34" charset="-120"/>
              </a:defRPr>
            </a:lvl5pPr>
            <a:lvl6pPr>
              <a:defRPr sz="2000"/>
            </a:lvl6pPr>
            <a:lvl7pPr>
              <a:defRPr sz="2000"/>
            </a:lvl7pPr>
            <a:lvl8pPr>
              <a:defRPr sz="2000"/>
            </a:lvl8pPr>
            <a:lvl9pPr>
              <a:defRPr sz="20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90000"/>
              </a:lnSpc>
              <a:buNone/>
              <a:defRPr sz="1600">
                <a:latin typeface="微軟正黑體" panose="020B0604030504040204" pitchFamily="34" charset="-120"/>
                <a:ea typeface="微軟正黑體" panose="020B0604030504040204" pitchFamily="34" charset="-12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編輯母片文字樣式</a:t>
            </a:r>
          </a:p>
        </p:txBody>
      </p:sp>
      <p:sp>
        <p:nvSpPr>
          <p:cNvPr id="5" name="Date Placeholder 4"/>
          <p:cNvSpPr>
            <a:spLocks noGrp="1"/>
          </p:cNvSpPr>
          <p:nvPr>
            <p:ph type="dt" sz="half" idx="10"/>
          </p:nvPr>
        </p:nvSpPr>
        <p:spPr/>
        <p:txBody>
          <a:bodyPr/>
          <a:lstStyle/>
          <a:p>
            <a:fld id="{6F7E5121-F785-401A-BE2C-DB5E03F7251B}" type="datetime1">
              <a:rPr lang="zh-TW" altLang="en-US" smtClean="0"/>
              <a:t>2024/1/24</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0F254E29-BF61-4847-906B-BF2793644119}" type="slidenum">
              <a:rPr lang="zh-TW" altLang="en-US" smtClean="0"/>
              <a:t>‹#›</a:t>
            </a:fld>
            <a:endParaRPr lang="zh-TW" altLang="en-US"/>
          </a:p>
        </p:txBody>
      </p:sp>
    </p:spTree>
    <p:extLst>
      <p:ext uri="{BB962C8B-B14F-4D97-AF65-F5344CB8AC3E}">
        <p14:creationId xmlns:p14="http://schemas.microsoft.com/office/powerpoint/2010/main" val="30698355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atin typeface="微軟正黑體" panose="020B0604030504040204" pitchFamily="34" charset="-120"/>
                <a:ea typeface="微軟正黑體" panose="020B0604030504040204" pitchFamily="34" charset="-120"/>
              </a:defRPr>
            </a:lvl1pPr>
          </a:lstStyle>
          <a:p>
            <a:r>
              <a:rPr lang="zh-TW" altLang="en-US"/>
              <a:t>按一下以編輯母片標題樣式</a:t>
            </a:r>
            <a:endParaRPr lang="en-US" dirty="0"/>
          </a:p>
        </p:txBody>
      </p:sp>
      <p:sp>
        <p:nvSpPr>
          <p:cNvPr id="3" name="Picture Placeholder 2"/>
          <p:cNvSpPr>
            <a:spLocks noGrp="1"/>
          </p:cNvSpPr>
          <p:nvPr>
            <p:ph type="pic" idx="1"/>
          </p:nvPr>
        </p:nvSpPr>
        <p:spPr>
          <a:xfrm>
            <a:off x="5181600" y="990600"/>
            <a:ext cx="6172200" cy="4876800"/>
          </a:xfrm>
        </p:spPr>
        <p:txBody>
          <a:bodyPr/>
          <a:lstStyle>
            <a:lvl1pPr marL="0" indent="0">
              <a:buNone/>
              <a:defRPr sz="3200">
                <a:latin typeface="微軟正黑體" panose="020B0604030504040204" pitchFamily="34" charset="-120"/>
                <a:ea typeface="微軟正黑體" panose="020B0604030504040204" pitchFamily="34" charset="-12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a:t>按一下圖示以新增圖片</a:t>
            </a:r>
            <a:endParaRPr lang="en-US" dirty="0"/>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90000"/>
              </a:lnSpc>
              <a:buNone/>
              <a:defRPr sz="1600">
                <a:latin typeface="微軟正黑體" panose="020B0604030504040204" pitchFamily="34" charset="-120"/>
                <a:ea typeface="微軟正黑體" panose="020B0604030504040204" pitchFamily="34" charset="-12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編輯母片文字樣式</a:t>
            </a:r>
          </a:p>
        </p:txBody>
      </p:sp>
      <p:sp>
        <p:nvSpPr>
          <p:cNvPr id="5" name="Date Placeholder 4"/>
          <p:cNvSpPr>
            <a:spLocks noGrp="1"/>
          </p:cNvSpPr>
          <p:nvPr>
            <p:ph type="dt" sz="half" idx="10"/>
          </p:nvPr>
        </p:nvSpPr>
        <p:spPr/>
        <p:txBody>
          <a:bodyPr/>
          <a:lstStyle/>
          <a:p>
            <a:fld id="{0A69D6B1-D09B-4372-8691-52D802B8748E}" type="datetime1">
              <a:rPr lang="zh-TW" altLang="en-US" smtClean="0"/>
              <a:t>2024/1/24</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0F254E29-BF61-4847-906B-BF2793644119}" type="slidenum">
              <a:rPr lang="zh-TW" altLang="en-US" smtClean="0"/>
              <a:t>‹#›</a:t>
            </a:fld>
            <a:endParaRPr lang="zh-TW" altLang="en-US"/>
          </a:p>
        </p:txBody>
      </p:sp>
    </p:spTree>
    <p:extLst>
      <p:ext uri="{BB962C8B-B14F-4D97-AF65-F5344CB8AC3E}">
        <p14:creationId xmlns:p14="http://schemas.microsoft.com/office/powerpoint/2010/main" val="23231308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a:p>
        </p:txBody>
      </p:sp>
      <p:sp>
        <p:nvSpPr>
          <p:cNvPr id="3" name="Vertical Text Placeholder 2"/>
          <p:cNvSpPr>
            <a:spLocks noGrp="1"/>
          </p:cNvSpPr>
          <p:nvPr>
            <p:ph type="body" orient="vert" idx="1"/>
          </p:nvPr>
        </p:nvSpPr>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9F7CE8F9-CC34-49BF-AA9E-0DCC195B6D1A}" type="datetime1">
              <a:rPr lang="zh-TW" altLang="en-US" smtClean="0"/>
              <a:t>2024/1/24</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0F254E29-BF61-4847-906B-BF2793644119}" type="slidenum">
              <a:rPr lang="zh-TW" altLang="en-US" smtClean="0"/>
              <a:t>‹#›</a:t>
            </a:fld>
            <a:endParaRPr lang="zh-TW" altLang="en-US"/>
          </a:p>
        </p:txBody>
      </p:sp>
    </p:spTree>
    <p:extLst>
      <p:ext uri="{BB962C8B-B14F-4D97-AF65-F5344CB8AC3E}">
        <p14:creationId xmlns:p14="http://schemas.microsoft.com/office/powerpoint/2010/main" val="31124809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0362"/>
            <a:ext cx="2628900" cy="5811838"/>
          </a:xfrm>
        </p:spPr>
        <p:txBody>
          <a:bodyPr vert="eaVert"/>
          <a:lstStyle/>
          <a:p>
            <a:r>
              <a:rPr lang="zh-TW" altLang="en-US"/>
              <a:t>按一下以編輯母片標題樣式</a:t>
            </a:r>
            <a:endParaRPr lang="en-US"/>
          </a:p>
        </p:txBody>
      </p:sp>
      <p:sp>
        <p:nvSpPr>
          <p:cNvPr id="3" name="Vertical Text Placeholder 2"/>
          <p:cNvSpPr>
            <a:spLocks noGrp="1"/>
          </p:cNvSpPr>
          <p:nvPr>
            <p:ph type="body" orient="vert" idx="1"/>
          </p:nvPr>
        </p:nvSpPr>
        <p:spPr>
          <a:xfrm>
            <a:off x="838200" y="360362"/>
            <a:ext cx="7734300" cy="5811837"/>
          </a:xfrm>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4" name="Date Placeholder 3"/>
          <p:cNvSpPr>
            <a:spLocks noGrp="1"/>
          </p:cNvSpPr>
          <p:nvPr>
            <p:ph type="dt" sz="half" idx="10"/>
          </p:nvPr>
        </p:nvSpPr>
        <p:spPr/>
        <p:txBody>
          <a:bodyPr/>
          <a:lstStyle/>
          <a:p>
            <a:fld id="{C0E51C45-EC68-4C9C-B6EC-6E53258696A1}" type="datetime1">
              <a:rPr lang="zh-TW" altLang="en-US" smtClean="0"/>
              <a:t>2024/1/24</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0F254E29-BF61-4847-906B-BF2793644119}" type="slidenum">
              <a:rPr lang="zh-TW" altLang="en-US" smtClean="0"/>
              <a:t>‹#›</a:t>
            </a:fld>
            <a:endParaRPr lang="zh-TW" altLang="en-US"/>
          </a:p>
        </p:txBody>
      </p:sp>
    </p:spTree>
    <p:extLst>
      <p:ext uri="{BB962C8B-B14F-4D97-AF65-F5344CB8AC3E}">
        <p14:creationId xmlns:p14="http://schemas.microsoft.com/office/powerpoint/2010/main" val="2555347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45127" y="365760"/>
            <a:ext cx="10515600" cy="1325562"/>
          </a:xfrm>
          <a:prstGeom prst="rect">
            <a:avLst/>
          </a:prstGeom>
        </p:spPr>
        <p:txBody>
          <a:bodyPr vert="horz" lIns="91440" tIns="45720" rIns="91440" bIns="45720" rtlCol="0" anchor="ctr">
            <a:norm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845127" y="1828800"/>
            <a:ext cx="10515600" cy="4351337"/>
          </a:xfrm>
          <a:prstGeom prst="rect">
            <a:avLst/>
          </a:prstGeom>
        </p:spPr>
        <p:txBody>
          <a:bodyPr vert="horz" lIns="91440" tIns="45720" rIns="91440" bIns="45720" rtlCol="0">
            <a:normAutofit/>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a:solidFill>
                  <a:schemeClr val="tx1">
                    <a:lumMod val="65000"/>
                    <a:lumOff val="35000"/>
                  </a:schemeClr>
                </a:solidFill>
              </a:defRPr>
            </a:lvl1pPr>
          </a:lstStyle>
          <a:p>
            <a:fld id="{F8962416-9158-4007-98FD-C260CE2183A2}" type="datetime1">
              <a:rPr lang="zh-TW" altLang="en-US" smtClean="0"/>
              <a:t>2024/1/24</a:t>
            </a:fld>
            <a:endParaRPr lang="zh-TW"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a:solidFill>
                  <a:schemeClr val="tx1">
                    <a:lumMod val="65000"/>
                    <a:lumOff val="35000"/>
                  </a:schemeClr>
                </a:solidFill>
              </a:defRPr>
            </a:lvl1pPr>
          </a:lstStyle>
          <a:p>
            <a:endParaRPr lang="zh-TW" altLang="en-US"/>
          </a:p>
        </p:txBody>
      </p:sp>
      <p:sp>
        <p:nvSpPr>
          <p:cNvPr id="6" name="Slide Number Placeholder 5"/>
          <p:cNvSpPr>
            <a:spLocks noGrp="1"/>
          </p:cNvSpPr>
          <p:nvPr>
            <p:ph type="sldNum" sz="quarter" idx="4"/>
          </p:nvPr>
        </p:nvSpPr>
        <p:spPr>
          <a:xfrm>
            <a:off x="8617527" y="6356350"/>
            <a:ext cx="2743200" cy="365125"/>
          </a:xfrm>
          <a:prstGeom prst="rect">
            <a:avLst/>
          </a:prstGeom>
        </p:spPr>
        <p:txBody>
          <a:bodyPr vert="horz" lIns="91440" tIns="45720" rIns="91440" bIns="45720" rtlCol="0" anchor="ctr"/>
          <a:lstStyle>
            <a:lvl1pPr algn="r">
              <a:defRPr sz="1100">
                <a:solidFill>
                  <a:schemeClr val="tx1">
                    <a:tint val="75000"/>
                  </a:schemeClr>
                </a:solidFill>
              </a:defRPr>
            </a:lvl1pPr>
          </a:lstStyle>
          <a:p>
            <a:fld id="{0F254E29-BF61-4847-906B-BF2793644119}" type="slidenum">
              <a:rPr lang="zh-TW" altLang="en-US" smtClean="0"/>
              <a:t>‹#›</a:t>
            </a:fld>
            <a:endParaRPr lang="zh-TW" altLang="en-US"/>
          </a:p>
        </p:txBody>
      </p:sp>
    </p:spTree>
    <p:extLst>
      <p:ext uri="{BB962C8B-B14F-4D97-AF65-F5344CB8AC3E}">
        <p14:creationId xmlns:p14="http://schemas.microsoft.com/office/powerpoint/2010/main" val="2027030743"/>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圖片 8"/>
          <p:cNvPicPr/>
          <p:nvPr/>
        </p:nvPicPr>
        <p:blipFill>
          <a:blip r:embed="rId3" cstate="print">
            <a:extLst>
              <a:ext uri="{28A0092B-C50C-407E-A947-70E740481C1C}">
                <a14:useLocalDpi xmlns:a14="http://schemas.microsoft.com/office/drawing/2010/main" val="0"/>
              </a:ext>
            </a:extLst>
          </a:blip>
          <a:stretch>
            <a:fillRect/>
          </a:stretch>
        </p:blipFill>
        <p:spPr>
          <a:xfrm>
            <a:off x="8619853" y="530353"/>
            <a:ext cx="2964197" cy="1839354"/>
          </a:xfrm>
          <a:prstGeom prst="rect">
            <a:avLst/>
          </a:prstGeom>
        </p:spPr>
      </p:pic>
      <p:pic>
        <p:nvPicPr>
          <p:cNvPr id="5" name="圖片 4" descr="D:\琪芳辦理業務(1050930-迄今)\106.01.18封存(離職版)\03促進女性參與--推動性別主流化\105年性平考核\企鵝圖檔\性平大家族.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6386" y="4457140"/>
            <a:ext cx="3211797" cy="1727736"/>
          </a:xfrm>
          <a:prstGeom prst="rect">
            <a:avLst/>
          </a:prstGeom>
          <a:noFill/>
          <a:ln>
            <a:noFill/>
          </a:ln>
        </p:spPr>
      </p:pic>
      <p:sp>
        <p:nvSpPr>
          <p:cNvPr id="7" name="投影片編號版面配置區 3"/>
          <p:cNvSpPr>
            <a:spLocks noGrp="1"/>
          </p:cNvSpPr>
          <p:nvPr>
            <p:ph type="sldNum" sz="quarter" idx="12"/>
          </p:nvPr>
        </p:nvSpPr>
        <p:spPr>
          <a:xfrm>
            <a:off x="8619853" y="6360770"/>
            <a:ext cx="2743200" cy="365125"/>
          </a:xfrm>
        </p:spPr>
        <p:txBody>
          <a:bodyPr/>
          <a:lstStyle/>
          <a:p>
            <a:r>
              <a:rPr lang="en-US" altLang="zh-TW"/>
              <a:t>1</a:t>
            </a:r>
            <a:endParaRPr lang="zh-TW" altLang="en-US" dirty="0"/>
          </a:p>
        </p:txBody>
      </p:sp>
      <p:sp>
        <p:nvSpPr>
          <p:cNvPr id="14" name="矩形 13">
            <a:extLst>
              <a:ext uri="{FF2B5EF4-FFF2-40B4-BE49-F238E27FC236}">
                <a16:creationId xmlns:a16="http://schemas.microsoft.com/office/drawing/2014/main" id="{56388955-E2E5-44B8-AEB0-2EE7E4540551}"/>
              </a:ext>
            </a:extLst>
          </p:cNvPr>
          <p:cNvSpPr/>
          <p:nvPr/>
        </p:nvSpPr>
        <p:spPr>
          <a:xfrm>
            <a:off x="1264287" y="2599085"/>
            <a:ext cx="7688322" cy="1015663"/>
          </a:xfrm>
          <a:prstGeom prst="rect">
            <a:avLst/>
          </a:prstGeom>
          <a:noFill/>
        </p:spPr>
        <p:txBody>
          <a:bodyPr wrap="none" lIns="91440" tIns="45720" rIns="91440" bIns="45720">
            <a:spAutoFit/>
          </a:bodyPr>
          <a:lstStyle/>
          <a:p>
            <a:pPr algn="ctr" fontAlgn="base">
              <a:spcBef>
                <a:spcPct val="0"/>
              </a:spcBef>
              <a:spcAft>
                <a:spcPct val="0"/>
              </a:spcAft>
            </a:pPr>
            <a:r>
              <a:rPr lang="zh-TW" altLang="en-US" sz="6000" b="1" kern="0" dirty="0">
                <a:solidFill>
                  <a:schemeClr val="tx2"/>
                </a:solidFill>
                <a:latin typeface="微軟正黑體" panose="020B0604030504040204" pitchFamily="34" charset="-120"/>
                <a:ea typeface="微軟正黑體" panose="020B0604030504040204" pitchFamily="34" charset="-120"/>
                <a:cs typeface="+mj-cs"/>
              </a:rPr>
              <a:t>從性別預算看</a:t>
            </a:r>
            <a:r>
              <a:rPr lang="en-US" altLang="zh-TW" sz="6000" b="1" kern="0" dirty="0">
                <a:solidFill>
                  <a:schemeClr val="tx2"/>
                </a:solidFill>
                <a:latin typeface="微軟正黑體" panose="020B0604030504040204" pitchFamily="34" charset="-120"/>
                <a:ea typeface="微軟正黑體" panose="020B0604030504040204" pitchFamily="34" charset="-120"/>
                <a:cs typeface="+mj-cs"/>
              </a:rPr>
              <a:t>CEDAW</a:t>
            </a:r>
            <a:endParaRPr lang="zh-TW" altLang="en-US" sz="6000" b="1" kern="0" dirty="0">
              <a:solidFill>
                <a:schemeClr val="tx2"/>
              </a:solidFill>
              <a:latin typeface="微軟正黑體" panose="020B0604030504040204" pitchFamily="34" charset="-120"/>
              <a:ea typeface="微軟正黑體" panose="020B0604030504040204" pitchFamily="34" charset="-120"/>
              <a:cs typeface="+mj-cs"/>
            </a:endParaRPr>
          </a:p>
        </p:txBody>
      </p:sp>
      <p:sp>
        <p:nvSpPr>
          <p:cNvPr id="15" name="矩形 14">
            <a:extLst>
              <a:ext uri="{FF2B5EF4-FFF2-40B4-BE49-F238E27FC236}">
                <a16:creationId xmlns:a16="http://schemas.microsoft.com/office/drawing/2014/main" id="{149DEC13-B77A-4A20-8CA6-359B61E2DFFF}"/>
              </a:ext>
            </a:extLst>
          </p:cNvPr>
          <p:cNvSpPr/>
          <p:nvPr/>
        </p:nvSpPr>
        <p:spPr>
          <a:xfrm>
            <a:off x="6109873" y="4905510"/>
            <a:ext cx="5109091" cy="830997"/>
          </a:xfrm>
          <a:prstGeom prst="rect">
            <a:avLst/>
          </a:prstGeom>
          <a:noFill/>
        </p:spPr>
        <p:txBody>
          <a:bodyPr wrap="none" lIns="91440" tIns="45720" rIns="91440" bIns="45720">
            <a:spAutoFit/>
          </a:bodyPr>
          <a:lstStyle/>
          <a:p>
            <a:pPr algn="ctr"/>
            <a:r>
              <a:rPr lang="zh-TW" altLang="en-US" sz="4800" b="1" kern="0" dirty="0">
                <a:solidFill>
                  <a:schemeClr val="tx2"/>
                </a:solidFill>
                <a:latin typeface="微軟正黑體" panose="020B0604030504040204" pitchFamily="34" charset="-120"/>
                <a:ea typeface="微軟正黑體" panose="020B0604030504040204" pitchFamily="34" charset="-120"/>
                <a:cs typeface="+mj-cs"/>
              </a:rPr>
              <a:t>新北市政府主計處</a:t>
            </a:r>
          </a:p>
        </p:txBody>
      </p:sp>
    </p:spTree>
    <p:extLst>
      <p:ext uri="{BB962C8B-B14F-4D97-AF65-F5344CB8AC3E}">
        <p14:creationId xmlns:p14="http://schemas.microsoft.com/office/powerpoint/2010/main" val="2967089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r>
              <a:rPr lang="en-US" altLang="zh-TW" dirty="0"/>
              <a:t>2</a:t>
            </a:r>
            <a:endParaRPr lang="zh-TW" altLang="en-US" dirty="0"/>
          </a:p>
        </p:txBody>
      </p:sp>
      <p:sp>
        <p:nvSpPr>
          <p:cNvPr id="11" name="標題 1">
            <a:extLst>
              <a:ext uri="{FF2B5EF4-FFF2-40B4-BE49-F238E27FC236}">
                <a16:creationId xmlns:a16="http://schemas.microsoft.com/office/drawing/2014/main" id="{73DBB60B-52CF-41D8-9B46-E21F83AADBC0}"/>
              </a:ext>
            </a:extLst>
          </p:cNvPr>
          <p:cNvSpPr txBox="1">
            <a:spLocks/>
          </p:cNvSpPr>
          <p:nvPr/>
        </p:nvSpPr>
        <p:spPr bwMode="auto">
          <a:xfrm>
            <a:off x="1556004" y="136525"/>
            <a:ext cx="9079992"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zh-TW" altLang="en-US" sz="5200" kern="0" dirty="0">
                <a:latin typeface="微軟正黑體" panose="020B0604030504040204" pitchFamily="34" charset="-120"/>
                <a:ea typeface="微軟正黑體" panose="020B0604030504040204" pitchFamily="34" charset="-120"/>
              </a:rPr>
              <a:t>簡報大綱</a:t>
            </a:r>
            <a:endParaRPr lang="zh-TW" altLang="zh-TW" sz="5200" kern="0" dirty="0">
              <a:latin typeface="微軟正黑體" panose="020B0604030504040204" pitchFamily="34" charset="-120"/>
              <a:ea typeface="微軟正黑體" panose="020B0604030504040204" pitchFamily="34" charset="-120"/>
            </a:endParaRPr>
          </a:p>
        </p:txBody>
      </p:sp>
      <p:sp>
        <p:nvSpPr>
          <p:cNvPr id="12" name="標題 1">
            <a:extLst>
              <a:ext uri="{FF2B5EF4-FFF2-40B4-BE49-F238E27FC236}">
                <a16:creationId xmlns:a16="http://schemas.microsoft.com/office/drawing/2014/main" id="{25D75B9B-EFF4-4886-863C-0C9766B2A7A9}"/>
              </a:ext>
            </a:extLst>
          </p:cNvPr>
          <p:cNvSpPr txBox="1">
            <a:spLocks/>
          </p:cNvSpPr>
          <p:nvPr/>
        </p:nvSpPr>
        <p:spPr bwMode="auto">
          <a:xfrm>
            <a:off x="261816" y="1539363"/>
            <a:ext cx="9994392" cy="2217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pPr marL="457200" indent="-457200" algn="l">
              <a:buFont typeface="Wingdings" panose="05000000000000000000" pitchFamily="2" charset="2"/>
              <a:buChar char="l"/>
            </a:pPr>
            <a:endParaRPr lang="zh-TW" altLang="zh-TW" sz="3200" kern="0" dirty="0">
              <a:latin typeface="微軟正黑體" panose="020B0604030504040204" pitchFamily="34" charset="-120"/>
              <a:ea typeface="微軟正黑體" panose="020B0604030504040204" pitchFamily="34" charset="-120"/>
            </a:endParaRPr>
          </a:p>
        </p:txBody>
      </p:sp>
      <p:sp>
        <p:nvSpPr>
          <p:cNvPr id="14" name="標題 1">
            <a:extLst>
              <a:ext uri="{FF2B5EF4-FFF2-40B4-BE49-F238E27FC236}">
                <a16:creationId xmlns:a16="http://schemas.microsoft.com/office/drawing/2014/main" id="{09DE5393-8601-4288-97FC-23B1297A0D5B}"/>
              </a:ext>
            </a:extLst>
          </p:cNvPr>
          <p:cNvSpPr txBox="1">
            <a:spLocks/>
          </p:cNvSpPr>
          <p:nvPr/>
        </p:nvSpPr>
        <p:spPr bwMode="auto">
          <a:xfrm>
            <a:off x="633256" y="1539363"/>
            <a:ext cx="10925487" cy="41817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pPr marL="457200" indent="-457200" algn="just">
              <a:buFont typeface="Wingdings" panose="05000000000000000000" pitchFamily="2" charset="2"/>
              <a:buChar char="l"/>
            </a:pPr>
            <a:r>
              <a:rPr lang="zh-TW" altLang="en-US" sz="4000" b="0" kern="0" dirty="0">
                <a:latin typeface="微軟正黑體" panose="020B0604030504040204" pitchFamily="34" charset="-120"/>
                <a:ea typeface="微軟正黑體" panose="020B0604030504040204" pitchFamily="34" charset="-120"/>
              </a:rPr>
              <a:t>壹、什麼是</a:t>
            </a:r>
            <a:r>
              <a:rPr lang="en-US" altLang="zh-TW" sz="4000" b="0" kern="0" dirty="0">
                <a:latin typeface="微軟正黑體" panose="020B0604030504040204" pitchFamily="34" charset="-120"/>
                <a:ea typeface="微軟正黑體" panose="020B0604030504040204" pitchFamily="34" charset="-120"/>
              </a:rPr>
              <a:t>CEDAW</a:t>
            </a:r>
            <a:r>
              <a:rPr lang="zh-TW" altLang="en-US" sz="4000" b="0" kern="0" dirty="0">
                <a:latin typeface="微軟正黑體" panose="020B0604030504040204" pitchFamily="34" charset="-120"/>
                <a:ea typeface="微軟正黑體" panose="020B0604030504040204" pitchFamily="34" charset="-120"/>
              </a:rPr>
              <a:t>？</a:t>
            </a:r>
            <a:endParaRPr lang="en-US" altLang="zh-TW" sz="4000" b="0" kern="0" dirty="0">
              <a:latin typeface="微軟正黑體" panose="020B0604030504040204" pitchFamily="34" charset="-120"/>
              <a:ea typeface="微軟正黑體" panose="020B0604030504040204" pitchFamily="34" charset="-120"/>
            </a:endParaRPr>
          </a:p>
          <a:p>
            <a:pPr marL="457200" indent="-457200" algn="just">
              <a:buFont typeface="Wingdings" panose="05000000000000000000" pitchFamily="2" charset="2"/>
              <a:buChar char="l"/>
            </a:pPr>
            <a:endParaRPr lang="en-US" altLang="zh-TW" sz="4000" b="0" kern="0" dirty="0">
              <a:latin typeface="微軟正黑體" panose="020B0604030504040204" pitchFamily="34" charset="-120"/>
              <a:ea typeface="微軟正黑體" panose="020B0604030504040204" pitchFamily="34" charset="-120"/>
            </a:endParaRPr>
          </a:p>
          <a:p>
            <a:pPr marL="457200" indent="-457200" algn="just">
              <a:buFont typeface="Wingdings" panose="05000000000000000000" pitchFamily="2" charset="2"/>
              <a:buChar char="l"/>
            </a:pPr>
            <a:r>
              <a:rPr lang="zh-TW" altLang="en-US" sz="4000" b="0" kern="0" dirty="0">
                <a:latin typeface="微軟正黑體" panose="020B0604030504040204" pitchFamily="34" charset="-120"/>
                <a:ea typeface="微軟正黑體" panose="020B0604030504040204" pitchFamily="34" charset="-120"/>
              </a:rPr>
              <a:t>貳、關於性別預算</a:t>
            </a:r>
            <a:endParaRPr lang="en-US" altLang="zh-TW" sz="4000" b="0" kern="0" dirty="0">
              <a:latin typeface="微軟正黑體" panose="020B0604030504040204" pitchFamily="34" charset="-120"/>
              <a:ea typeface="微軟正黑體" panose="020B0604030504040204" pitchFamily="34" charset="-120"/>
            </a:endParaRPr>
          </a:p>
          <a:p>
            <a:pPr marL="457200" indent="-457200" algn="just">
              <a:buFont typeface="Wingdings" panose="05000000000000000000" pitchFamily="2" charset="2"/>
              <a:buChar char="l"/>
            </a:pPr>
            <a:endParaRPr lang="en-US" altLang="zh-TW" sz="4000" b="0" kern="0" dirty="0">
              <a:latin typeface="微軟正黑體" panose="020B0604030504040204" pitchFamily="34" charset="-120"/>
              <a:ea typeface="微軟正黑體" panose="020B0604030504040204" pitchFamily="34" charset="-120"/>
            </a:endParaRPr>
          </a:p>
          <a:p>
            <a:pPr marL="457200" indent="-457200" algn="just">
              <a:buFont typeface="Wingdings" panose="05000000000000000000" pitchFamily="2" charset="2"/>
              <a:buChar char="l"/>
            </a:pPr>
            <a:r>
              <a:rPr lang="zh-TW" altLang="en-US" sz="4000" b="0" kern="0" dirty="0">
                <a:latin typeface="微軟正黑體" panose="020B0604030504040204" pitchFamily="34" charset="-120"/>
                <a:ea typeface="微軟正黑體" panose="020B0604030504040204" pitchFamily="34" charset="-120"/>
              </a:rPr>
              <a:t>參、以性別預算推動</a:t>
            </a:r>
            <a:r>
              <a:rPr lang="en-US" altLang="zh-TW" sz="4000" b="0" kern="0" dirty="0">
                <a:latin typeface="微軟正黑體" panose="020B0604030504040204" pitchFamily="34" charset="-120"/>
                <a:ea typeface="微軟正黑體" panose="020B0604030504040204" pitchFamily="34" charset="-120"/>
              </a:rPr>
              <a:t>CEDAW</a:t>
            </a:r>
          </a:p>
          <a:p>
            <a:pPr marL="457200" indent="-457200" algn="just">
              <a:buFont typeface="Wingdings" panose="05000000000000000000" pitchFamily="2" charset="2"/>
              <a:buChar char="l"/>
            </a:pPr>
            <a:endParaRPr lang="en-US" altLang="zh-TW" sz="4000" b="0" kern="0" dirty="0">
              <a:latin typeface="微軟正黑體" panose="020B0604030504040204" pitchFamily="34" charset="-120"/>
              <a:ea typeface="微軟正黑體" panose="020B0604030504040204" pitchFamily="34" charset="-120"/>
            </a:endParaRPr>
          </a:p>
          <a:p>
            <a:pPr marL="457200" indent="-457200" algn="just">
              <a:buFont typeface="Wingdings" panose="05000000000000000000" pitchFamily="2" charset="2"/>
              <a:buChar char="l"/>
            </a:pPr>
            <a:r>
              <a:rPr lang="zh-TW" altLang="en-US" sz="4000" b="0" kern="0" dirty="0">
                <a:latin typeface="微軟正黑體" panose="020B0604030504040204" pitchFamily="34" charset="-120"/>
                <a:ea typeface="微軟正黑體" panose="020B0604030504040204" pitchFamily="34" charset="-120"/>
              </a:rPr>
              <a:t>肆、結語</a:t>
            </a:r>
            <a:endParaRPr lang="en-US" altLang="zh-TW" sz="4000" b="0" kern="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4792151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r>
              <a:rPr lang="en-US" altLang="zh-TW" dirty="0"/>
              <a:t>3</a:t>
            </a:r>
            <a:endParaRPr lang="zh-TW" altLang="en-US" dirty="0"/>
          </a:p>
        </p:txBody>
      </p:sp>
      <p:sp>
        <p:nvSpPr>
          <p:cNvPr id="11" name="標題 1">
            <a:extLst>
              <a:ext uri="{FF2B5EF4-FFF2-40B4-BE49-F238E27FC236}">
                <a16:creationId xmlns:a16="http://schemas.microsoft.com/office/drawing/2014/main" id="{73DBB60B-52CF-41D8-9B46-E21F83AADBC0}"/>
              </a:ext>
            </a:extLst>
          </p:cNvPr>
          <p:cNvSpPr txBox="1">
            <a:spLocks/>
          </p:cNvSpPr>
          <p:nvPr/>
        </p:nvSpPr>
        <p:spPr bwMode="auto">
          <a:xfrm>
            <a:off x="1408176" y="581801"/>
            <a:ext cx="9079992"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zh-TW" altLang="en-US" sz="5200" kern="0" dirty="0">
                <a:latin typeface="微軟正黑體" panose="020B0604030504040204" pitchFamily="34" charset="-120"/>
                <a:ea typeface="微軟正黑體" panose="020B0604030504040204" pitchFamily="34" charset="-120"/>
              </a:rPr>
              <a:t>壹、什麼是</a:t>
            </a:r>
            <a:r>
              <a:rPr lang="en-US" altLang="zh-TW" sz="5200" kern="0" dirty="0">
                <a:latin typeface="微軟正黑體" panose="020B0604030504040204" pitchFamily="34" charset="-120"/>
                <a:ea typeface="微軟正黑體" panose="020B0604030504040204" pitchFamily="34" charset="-120"/>
              </a:rPr>
              <a:t>CEDAW</a:t>
            </a:r>
            <a:r>
              <a:rPr lang="zh-TW" altLang="en-US" sz="5200" kern="0" dirty="0">
                <a:latin typeface="微軟正黑體" panose="020B0604030504040204" pitchFamily="34" charset="-120"/>
                <a:ea typeface="微軟正黑體" panose="020B0604030504040204" pitchFamily="34" charset="-120"/>
              </a:rPr>
              <a:t>？</a:t>
            </a:r>
            <a:endParaRPr lang="en-US" altLang="zh-TW" sz="5200" kern="0" dirty="0">
              <a:latin typeface="微軟正黑體" panose="020B0604030504040204" pitchFamily="34" charset="-120"/>
              <a:ea typeface="微軟正黑體" panose="020B0604030504040204" pitchFamily="34" charset="-120"/>
            </a:endParaRPr>
          </a:p>
          <a:p>
            <a:endParaRPr lang="zh-TW" altLang="zh-TW" kern="0" dirty="0">
              <a:latin typeface="微軟正黑體" panose="020B0604030504040204" pitchFamily="34" charset="-120"/>
              <a:ea typeface="微軟正黑體" panose="020B0604030504040204" pitchFamily="34" charset="-120"/>
            </a:endParaRPr>
          </a:p>
        </p:txBody>
      </p:sp>
      <p:sp>
        <p:nvSpPr>
          <p:cNvPr id="12" name="標題 1">
            <a:extLst>
              <a:ext uri="{FF2B5EF4-FFF2-40B4-BE49-F238E27FC236}">
                <a16:creationId xmlns:a16="http://schemas.microsoft.com/office/drawing/2014/main" id="{25D75B9B-EFF4-4886-863C-0C9766B2A7A9}"/>
              </a:ext>
            </a:extLst>
          </p:cNvPr>
          <p:cNvSpPr txBox="1">
            <a:spLocks/>
          </p:cNvSpPr>
          <p:nvPr/>
        </p:nvSpPr>
        <p:spPr bwMode="auto">
          <a:xfrm>
            <a:off x="261816" y="1539363"/>
            <a:ext cx="9994392" cy="2217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pPr marL="457200" indent="-457200" algn="l">
              <a:buFont typeface="Wingdings" panose="05000000000000000000" pitchFamily="2" charset="2"/>
              <a:buChar char="l"/>
            </a:pPr>
            <a:r>
              <a:rPr lang="en-US" altLang="zh-TW" sz="3200" b="0" kern="0" dirty="0">
                <a:latin typeface="微軟正黑體" panose="020B0604030504040204" pitchFamily="34" charset="-120"/>
                <a:ea typeface="微軟正黑體" panose="020B0604030504040204" pitchFamily="34" charset="-120"/>
              </a:rPr>
              <a:t>CEDAW</a:t>
            </a:r>
            <a:r>
              <a:rPr lang="zh-TW" altLang="en-US" sz="3200" b="0" kern="0" dirty="0">
                <a:latin typeface="微軟正黑體" panose="020B0604030504040204" pitchFamily="34" charset="-120"/>
                <a:ea typeface="微軟正黑體" panose="020B0604030504040204" pitchFamily="34" charset="-120"/>
              </a:rPr>
              <a:t>為「</a:t>
            </a:r>
            <a:r>
              <a:rPr lang="zh-TW" altLang="en-US" sz="3200" b="0" dirty="0">
                <a:latin typeface="微軟正黑體" panose="020B0604030504040204" pitchFamily="34" charset="-120"/>
                <a:ea typeface="微軟正黑體" panose="020B0604030504040204" pitchFamily="34" charset="-120"/>
              </a:rPr>
              <a:t>消除對婦女一切形式歧視公約</a:t>
            </a:r>
            <a:r>
              <a:rPr lang="zh-TW" altLang="en-US" sz="3200" b="0" kern="0" dirty="0">
                <a:latin typeface="微軟正黑體" panose="020B0604030504040204" pitchFamily="34" charset="-120"/>
                <a:ea typeface="微軟正黑體" panose="020B0604030504040204" pitchFamily="34" charset="-120"/>
              </a:rPr>
              <a:t>」</a:t>
            </a:r>
            <a:r>
              <a:rPr lang="en-US" altLang="zh-TW" sz="3200" b="0" kern="0" dirty="0">
                <a:latin typeface="微軟正黑體" panose="020B0604030504040204" pitchFamily="34" charset="-120"/>
                <a:ea typeface="微軟正黑體" panose="020B0604030504040204" pitchFamily="34" charset="-120"/>
              </a:rPr>
              <a:t>(</a:t>
            </a:r>
            <a:r>
              <a:rPr lang="en-US" altLang="zh-TW" sz="3200" b="0" dirty="0">
                <a:latin typeface="微軟正黑體" panose="020B0604030504040204" pitchFamily="34" charset="-120"/>
                <a:ea typeface="微軟正黑體" panose="020B0604030504040204" pitchFamily="34" charset="-120"/>
              </a:rPr>
              <a:t>Convention on the Elimination of All Forms of Discrimination Against Women)</a:t>
            </a:r>
          </a:p>
          <a:p>
            <a:pPr marL="457200" indent="-457200" algn="l">
              <a:buFont typeface="Wingdings" panose="05000000000000000000" pitchFamily="2" charset="2"/>
              <a:buChar char="l"/>
            </a:pPr>
            <a:endParaRPr lang="zh-TW" altLang="zh-TW" sz="3200" kern="0" dirty="0">
              <a:latin typeface="微軟正黑體" panose="020B0604030504040204" pitchFamily="34" charset="-120"/>
              <a:ea typeface="微軟正黑體" panose="020B0604030504040204" pitchFamily="34" charset="-120"/>
            </a:endParaRPr>
          </a:p>
        </p:txBody>
      </p:sp>
      <p:sp>
        <p:nvSpPr>
          <p:cNvPr id="14" name="標題 1">
            <a:extLst>
              <a:ext uri="{FF2B5EF4-FFF2-40B4-BE49-F238E27FC236}">
                <a16:creationId xmlns:a16="http://schemas.microsoft.com/office/drawing/2014/main" id="{09DE5393-8601-4288-97FC-23B1297A0D5B}"/>
              </a:ext>
            </a:extLst>
          </p:cNvPr>
          <p:cNvSpPr txBox="1">
            <a:spLocks/>
          </p:cNvSpPr>
          <p:nvPr/>
        </p:nvSpPr>
        <p:spPr bwMode="auto">
          <a:xfrm>
            <a:off x="261815" y="3605632"/>
            <a:ext cx="10925487" cy="2217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pPr marL="457200" indent="-457200" algn="just">
              <a:buFont typeface="Wingdings" panose="05000000000000000000" pitchFamily="2" charset="2"/>
              <a:buChar char="l"/>
            </a:pPr>
            <a:r>
              <a:rPr lang="en-US" altLang="zh-TW" sz="3200" b="0" kern="0" dirty="0">
                <a:latin typeface="微軟正黑體" panose="020B0604030504040204" pitchFamily="34" charset="-120"/>
                <a:ea typeface="微軟正黑體" panose="020B0604030504040204" pitchFamily="34" charset="-120"/>
              </a:rPr>
              <a:t>CEDAW</a:t>
            </a:r>
            <a:r>
              <a:rPr lang="zh-TW" altLang="en-US" sz="3200" b="0" kern="0" dirty="0">
                <a:latin typeface="微軟正黑體" panose="020B0604030504040204" pitchFamily="34" charset="-120"/>
                <a:ea typeface="微軟正黑體" panose="020B0604030504040204" pitchFamily="34" charset="-120"/>
              </a:rPr>
              <a:t>主要</a:t>
            </a:r>
            <a:r>
              <a:rPr lang="zh-TW" altLang="en-US" sz="3200" b="0" dirty="0">
                <a:latin typeface="微軟正黑體" panose="020B0604030504040204" pitchFamily="34" charset="-120"/>
                <a:ea typeface="微軟正黑體" panose="020B0604030504040204" pitchFamily="34" charset="-120"/>
              </a:rPr>
              <a:t>內容在闡明</a:t>
            </a:r>
            <a:r>
              <a:rPr lang="zh-TW" altLang="en-US" sz="3200" b="0" dirty="0">
                <a:solidFill>
                  <a:srgbClr val="FF0000"/>
                </a:solidFill>
                <a:latin typeface="微軟正黑體" panose="020B0604030504040204" pitchFamily="34" charset="-120"/>
                <a:ea typeface="微軟正黑體" panose="020B0604030504040204" pitchFamily="34" charset="-120"/>
              </a:rPr>
              <a:t>男女</a:t>
            </a:r>
            <a:r>
              <a:rPr lang="zh-TW" altLang="en-US" sz="3200" b="0" dirty="0">
                <a:latin typeface="微軟正黑體" panose="020B0604030504040204" pitchFamily="34" charset="-120"/>
                <a:ea typeface="微軟正黑體" panose="020B0604030504040204" pitchFamily="34" charset="-120"/>
              </a:rPr>
              <a:t>平等享有一切經濟、社會、文化、公民和政治權利，締約國應採取立法及一切適當措施，消除對婦女之歧視，確保男女在教育、就業、保健、家庭、政治、法律、社會、經濟等</a:t>
            </a:r>
            <a:r>
              <a:rPr lang="zh-TW" altLang="en-US" sz="3200" b="0" dirty="0">
                <a:solidFill>
                  <a:srgbClr val="FF0000"/>
                </a:solidFill>
                <a:latin typeface="微軟正黑體" panose="020B0604030504040204" pitchFamily="34" charset="-120"/>
                <a:ea typeface="微軟正黑體" panose="020B0604030504040204" pitchFamily="34" charset="-120"/>
              </a:rPr>
              <a:t>各方面享有平等權利</a:t>
            </a:r>
            <a:r>
              <a:rPr lang="zh-TW" altLang="en-US" sz="3200" b="0" dirty="0">
                <a:latin typeface="微軟正黑體" panose="020B0604030504040204" pitchFamily="34" charset="-120"/>
                <a:ea typeface="微軟正黑體" panose="020B0604030504040204" pitchFamily="34" charset="-120"/>
              </a:rPr>
              <a:t>。</a:t>
            </a:r>
            <a:endParaRPr lang="zh-TW" altLang="zh-TW" sz="3200" b="0" kern="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2877590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B3C5FBCD-0B46-447A-AB98-C2BB4EA35144}" type="slidenum">
              <a:rPr lang="en-US" altLang="zh-TW" smtClean="0"/>
              <a:pPr/>
              <a:t>4</a:t>
            </a:fld>
            <a:endParaRPr lang="en-US" altLang="zh-TW"/>
          </a:p>
        </p:txBody>
      </p:sp>
      <p:sp>
        <p:nvSpPr>
          <p:cNvPr id="10" name="標題 1">
            <a:extLst>
              <a:ext uri="{FF2B5EF4-FFF2-40B4-BE49-F238E27FC236}">
                <a16:creationId xmlns:a16="http://schemas.microsoft.com/office/drawing/2014/main" id="{5E6225C7-2A82-486E-9139-E3F437B68943}"/>
              </a:ext>
            </a:extLst>
          </p:cNvPr>
          <p:cNvSpPr txBox="1">
            <a:spLocks/>
          </p:cNvSpPr>
          <p:nvPr/>
        </p:nvSpPr>
        <p:spPr bwMode="auto">
          <a:xfrm>
            <a:off x="1335024" y="54008"/>
            <a:ext cx="9079992"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zh-TW" altLang="en-US" sz="5200" kern="0" dirty="0">
                <a:latin typeface="微軟正黑體" panose="020B0604030504040204" pitchFamily="34" charset="-120"/>
                <a:ea typeface="微軟正黑體" panose="020B0604030504040204" pitchFamily="34" charset="-120"/>
              </a:rPr>
              <a:t>貳、關於性別預算</a:t>
            </a:r>
            <a:endParaRPr lang="zh-TW" altLang="zh-TW" kern="0" dirty="0">
              <a:latin typeface="微軟正黑體" panose="020B0604030504040204" pitchFamily="34" charset="-120"/>
              <a:ea typeface="微軟正黑體" panose="020B0604030504040204" pitchFamily="34" charset="-120"/>
            </a:endParaRPr>
          </a:p>
        </p:txBody>
      </p:sp>
      <p:sp>
        <p:nvSpPr>
          <p:cNvPr id="11" name="標題 1">
            <a:extLst>
              <a:ext uri="{FF2B5EF4-FFF2-40B4-BE49-F238E27FC236}">
                <a16:creationId xmlns:a16="http://schemas.microsoft.com/office/drawing/2014/main" id="{717C40B9-C767-46AC-94F9-CCA3ACA37148}"/>
              </a:ext>
            </a:extLst>
          </p:cNvPr>
          <p:cNvSpPr txBox="1">
            <a:spLocks/>
          </p:cNvSpPr>
          <p:nvPr/>
        </p:nvSpPr>
        <p:spPr bwMode="auto">
          <a:xfrm>
            <a:off x="422944" y="1601381"/>
            <a:ext cx="10925487" cy="2217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pPr marL="571500" indent="-571500" algn="just">
              <a:buFont typeface="Wingdings" panose="05000000000000000000" pitchFamily="2" charset="2"/>
              <a:buChar char="l"/>
            </a:pPr>
            <a:r>
              <a:rPr lang="zh-TW" altLang="zh-TW" sz="3600" b="0" dirty="0">
                <a:latin typeface="微軟正黑體" panose="020B0604030504040204" pitchFamily="34" charset="-120"/>
                <a:ea typeface="微軟正黑體" panose="020B0604030504040204" pitchFamily="34" charset="-120"/>
              </a:rPr>
              <a:t>運用性別統計及性別分析後，倘某一</a:t>
            </a:r>
            <a:r>
              <a:rPr lang="zh-TW" altLang="zh-TW" sz="3600" b="0" dirty="0">
                <a:solidFill>
                  <a:srgbClr val="FF0000"/>
                </a:solidFill>
                <a:latin typeface="微軟正黑體" panose="020B0604030504040204" pitchFamily="34" charset="-120"/>
                <a:ea typeface="微軟正黑體" panose="020B0604030504040204" pitchFamily="34" charset="-120"/>
              </a:rPr>
              <a:t>特定</a:t>
            </a:r>
            <a:r>
              <a:rPr lang="zh-TW" altLang="zh-TW" sz="3600" b="0" dirty="0">
                <a:latin typeface="微軟正黑體" panose="020B0604030504040204" pitchFamily="34" charset="-120"/>
                <a:ea typeface="微軟正黑體" panose="020B0604030504040204" pitchFamily="34" charset="-120"/>
              </a:rPr>
              <a:t>之</a:t>
            </a:r>
            <a:r>
              <a:rPr lang="zh-TW" altLang="zh-TW" sz="3600" b="0" dirty="0">
                <a:solidFill>
                  <a:srgbClr val="FF0000"/>
                </a:solidFill>
                <a:latin typeface="微軟正黑體" panose="020B0604030504040204" pitchFamily="34" charset="-120"/>
                <a:ea typeface="微軟正黑體" panose="020B0604030504040204" pitchFamily="34" charset="-120"/>
              </a:rPr>
              <a:t>性別族群</a:t>
            </a:r>
            <a:r>
              <a:rPr lang="zh-TW" altLang="zh-TW" sz="3600" b="0" dirty="0">
                <a:latin typeface="微軟正黑體" panose="020B0604030504040204" pitchFamily="34" charset="-120"/>
                <a:ea typeface="微軟正黑體" panose="020B0604030504040204" pitchFamily="34" charset="-120"/>
              </a:rPr>
              <a:t>於某些計畫或政策上處於弱勢，此時需政府制訂法令、規定或方案等予以輔助，並</a:t>
            </a:r>
            <a:r>
              <a:rPr lang="zh-TW" altLang="zh-TW" sz="3600" b="0" dirty="0">
                <a:solidFill>
                  <a:srgbClr val="FF0000"/>
                </a:solidFill>
                <a:latin typeface="微軟正黑體" panose="020B0604030504040204" pitchFamily="34" charset="-120"/>
                <a:ea typeface="微軟正黑體" panose="020B0604030504040204" pitchFamily="34" charset="-120"/>
              </a:rPr>
              <a:t>透過預算</a:t>
            </a:r>
            <a:r>
              <a:rPr lang="zh-TW" altLang="zh-TW" sz="3600" b="0" dirty="0">
                <a:latin typeface="微軟正黑體" panose="020B0604030504040204" pitchFamily="34" charset="-120"/>
                <a:ea typeface="微軟正黑體" panose="020B0604030504040204" pitchFamily="34" charset="-120"/>
              </a:rPr>
              <a:t>程序</a:t>
            </a:r>
            <a:r>
              <a:rPr lang="zh-TW" altLang="zh-TW" sz="3600" b="0" dirty="0">
                <a:solidFill>
                  <a:srgbClr val="FF0000"/>
                </a:solidFill>
                <a:latin typeface="微軟正黑體" panose="020B0604030504040204" pitchFamily="34" charset="-120"/>
                <a:ea typeface="微軟正黑體" panose="020B0604030504040204" pitchFamily="34" charset="-120"/>
              </a:rPr>
              <a:t>分配之資源</a:t>
            </a:r>
            <a:r>
              <a:rPr lang="zh-TW" altLang="zh-TW" sz="3600" b="0" dirty="0">
                <a:latin typeface="微軟正黑體" panose="020B0604030504040204" pitchFamily="34" charset="-120"/>
                <a:ea typeface="微軟正黑體" panose="020B0604030504040204" pitchFamily="34" charset="-120"/>
              </a:rPr>
              <a:t>，即所謂性別預算，其係將政府施政及財務資源融合性別觀點的工具。</a:t>
            </a:r>
            <a:endParaRPr lang="zh-TW" altLang="zh-TW" sz="3600" b="0" kern="0" dirty="0">
              <a:latin typeface="微軟正黑體" panose="020B0604030504040204" pitchFamily="34" charset="-120"/>
              <a:ea typeface="微軟正黑體" panose="020B0604030504040204" pitchFamily="34" charset="-120"/>
            </a:endParaRPr>
          </a:p>
        </p:txBody>
      </p:sp>
      <p:pic>
        <p:nvPicPr>
          <p:cNvPr id="8" name="圖片 7" descr="D:\琪芳辦理業務(1050930-迄今)\106.01.18封存(離職版)\03促進女性參與--推動性別主流化\105年性平考核\企鵝圖檔\性別大聲公.png">
            <a:extLst>
              <a:ext uri="{FF2B5EF4-FFF2-40B4-BE49-F238E27FC236}">
                <a16:creationId xmlns:a16="http://schemas.microsoft.com/office/drawing/2014/main" id="{6FC1A2BD-4BCA-475E-A73E-3A5CD6DE458B}"/>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88218" y="4024738"/>
            <a:ext cx="3243384" cy="2125669"/>
          </a:xfrm>
          <a:prstGeom prst="rect">
            <a:avLst/>
          </a:prstGeom>
          <a:noFill/>
          <a:ln>
            <a:noFill/>
          </a:ln>
        </p:spPr>
      </p:pic>
    </p:spTree>
    <p:extLst>
      <p:ext uri="{BB962C8B-B14F-4D97-AF65-F5344CB8AC3E}">
        <p14:creationId xmlns:p14="http://schemas.microsoft.com/office/powerpoint/2010/main" val="40487772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B3C5FBCD-0B46-447A-AB98-C2BB4EA35144}" type="slidenum">
              <a:rPr lang="en-US" altLang="zh-TW" smtClean="0"/>
              <a:pPr/>
              <a:t>5</a:t>
            </a:fld>
            <a:endParaRPr lang="en-US" altLang="zh-TW"/>
          </a:p>
        </p:txBody>
      </p:sp>
      <p:sp>
        <p:nvSpPr>
          <p:cNvPr id="10" name="標題 1">
            <a:extLst>
              <a:ext uri="{FF2B5EF4-FFF2-40B4-BE49-F238E27FC236}">
                <a16:creationId xmlns:a16="http://schemas.microsoft.com/office/drawing/2014/main" id="{5E6225C7-2A82-486E-9139-E3F437B68943}"/>
              </a:ext>
            </a:extLst>
          </p:cNvPr>
          <p:cNvSpPr txBox="1">
            <a:spLocks/>
          </p:cNvSpPr>
          <p:nvPr/>
        </p:nvSpPr>
        <p:spPr bwMode="auto">
          <a:xfrm>
            <a:off x="1335024" y="54008"/>
            <a:ext cx="9079992"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zh-TW" altLang="en-US" sz="5200" kern="0" dirty="0">
                <a:latin typeface="微軟正黑體" panose="020B0604030504040204" pitchFamily="34" charset="-120"/>
                <a:ea typeface="微軟正黑體" panose="020B0604030504040204" pitchFamily="34" charset="-120"/>
              </a:rPr>
              <a:t>貳、關於性別預算</a:t>
            </a:r>
            <a:endParaRPr lang="zh-TW" altLang="zh-TW" kern="0" dirty="0">
              <a:latin typeface="微軟正黑體" panose="020B0604030504040204" pitchFamily="34" charset="-120"/>
              <a:ea typeface="微軟正黑體" panose="020B0604030504040204" pitchFamily="34" charset="-120"/>
            </a:endParaRPr>
          </a:p>
        </p:txBody>
      </p:sp>
      <p:sp>
        <p:nvSpPr>
          <p:cNvPr id="11" name="標題 1">
            <a:extLst>
              <a:ext uri="{FF2B5EF4-FFF2-40B4-BE49-F238E27FC236}">
                <a16:creationId xmlns:a16="http://schemas.microsoft.com/office/drawing/2014/main" id="{717C40B9-C767-46AC-94F9-CCA3ACA37148}"/>
              </a:ext>
            </a:extLst>
          </p:cNvPr>
          <p:cNvSpPr txBox="1">
            <a:spLocks/>
          </p:cNvSpPr>
          <p:nvPr/>
        </p:nvSpPr>
        <p:spPr bwMode="auto">
          <a:xfrm>
            <a:off x="477808" y="1147387"/>
            <a:ext cx="10925487" cy="754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pPr marL="457200" indent="-457200" algn="just">
              <a:buFont typeface="Wingdings" panose="05000000000000000000" pitchFamily="2" charset="2"/>
              <a:buChar char="l"/>
            </a:pPr>
            <a:r>
              <a:rPr lang="zh-TW" altLang="en-US" sz="3200" b="0" kern="0" dirty="0">
                <a:latin typeface="微軟正黑體" panose="020B0604030504040204" pitchFamily="34" charset="-120"/>
                <a:ea typeface="微軟正黑體" panose="020B0604030504040204" pitchFamily="34" charset="-120"/>
              </a:rPr>
              <a:t>本府性別預算性別平等業務類型分類如下圖：</a:t>
            </a:r>
            <a:endParaRPr lang="en-US" altLang="zh-TW" sz="3200" b="0" kern="0" dirty="0">
              <a:latin typeface="微軟正黑體" panose="020B0604030504040204" pitchFamily="34" charset="-120"/>
              <a:ea typeface="微軟正黑體" panose="020B0604030504040204" pitchFamily="34" charset="-120"/>
            </a:endParaRPr>
          </a:p>
        </p:txBody>
      </p:sp>
      <p:pic>
        <p:nvPicPr>
          <p:cNvPr id="3" name="圖片 2">
            <a:extLst>
              <a:ext uri="{FF2B5EF4-FFF2-40B4-BE49-F238E27FC236}">
                <a16:creationId xmlns:a16="http://schemas.microsoft.com/office/drawing/2014/main" id="{F23132D0-D66E-4381-96C3-92F82756F6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13679" y="1552600"/>
            <a:ext cx="7413201" cy="5241391"/>
          </a:xfrm>
          <a:prstGeom prst="rect">
            <a:avLst/>
          </a:prstGeom>
        </p:spPr>
      </p:pic>
      <p:pic>
        <p:nvPicPr>
          <p:cNvPr id="12" name="圖片 11">
            <a:extLst>
              <a:ext uri="{FF2B5EF4-FFF2-40B4-BE49-F238E27FC236}">
                <a16:creationId xmlns:a16="http://schemas.microsoft.com/office/drawing/2014/main" id="{D9C5EDEF-B7C1-4D00-8677-07C339651926}"/>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9235440" y="4547512"/>
            <a:ext cx="2406664" cy="1707614"/>
          </a:xfrm>
          <a:prstGeom prst="rect">
            <a:avLst/>
          </a:prstGeom>
        </p:spPr>
      </p:pic>
    </p:spTree>
    <p:extLst>
      <p:ext uri="{BB962C8B-B14F-4D97-AF65-F5344CB8AC3E}">
        <p14:creationId xmlns:p14="http://schemas.microsoft.com/office/powerpoint/2010/main" val="31465652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B3C5FBCD-0B46-447A-AB98-C2BB4EA35144}" type="slidenum">
              <a:rPr lang="en-US" altLang="zh-TW" smtClean="0"/>
              <a:pPr/>
              <a:t>6</a:t>
            </a:fld>
            <a:endParaRPr lang="en-US" altLang="zh-TW"/>
          </a:p>
        </p:txBody>
      </p:sp>
      <p:sp>
        <p:nvSpPr>
          <p:cNvPr id="10" name="標題 1">
            <a:extLst>
              <a:ext uri="{FF2B5EF4-FFF2-40B4-BE49-F238E27FC236}">
                <a16:creationId xmlns:a16="http://schemas.microsoft.com/office/drawing/2014/main" id="{5E6225C7-2A82-486E-9139-E3F437B68943}"/>
              </a:ext>
            </a:extLst>
          </p:cNvPr>
          <p:cNvSpPr txBox="1">
            <a:spLocks/>
          </p:cNvSpPr>
          <p:nvPr/>
        </p:nvSpPr>
        <p:spPr bwMode="auto">
          <a:xfrm>
            <a:off x="1335024" y="54008"/>
            <a:ext cx="9079992"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zh-TW" altLang="en-US" sz="5200" kern="0" dirty="0">
                <a:latin typeface="微軟正黑體" panose="020B0604030504040204" pitchFamily="34" charset="-120"/>
                <a:ea typeface="微軟正黑體" panose="020B0604030504040204" pitchFamily="34" charset="-120"/>
              </a:rPr>
              <a:t>貳、關於性別預算</a:t>
            </a:r>
            <a:endParaRPr lang="zh-TW" altLang="zh-TW" kern="0" dirty="0">
              <a:latin typeface="微軟正黑體" panose="020B0604030504040204" pitchFamily="34" charset="-120"/>
              <a:ea typeface="微軟正黑體" panose="020B0604030504040204" pitchFamily="34" charset="-120"/>
            </a:endParaRPr>
          </a:p>
        </p:txBody>
      </p:sp>
      <p:sp>
        <p:nvSpPr>
          <p:cNvPr id="11" name="標題 1">
            <a:extLst>
              <a:ext uri="{FF2B5EF4-FFF2-40B4-BE49-F238E27FC236}">
                <a16:creationId xmlns:a16="http://schemas.microsoft.com/office/drawing/2014/main" id="{717C40B9-C767-46AC-94F9-CCA3ACA37148}"/>
              </a:ext>
            </a:extLst>
          </p:cNvPr>
          <p:cNvSpPr txBox="1">
            <a:spLocks/>
          </p:cNvSpPr>
          <p:nvPr/>
        </p:nvSpPr>
        <p:spPr bwMode="auto">
          <a:xfrm>
            <a:off x="477808" y="1147387"/>
            <a:ext cx="10925487" cy="754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pPr algn="just"/>
            <a:endParaRPr lang="en-US" altLang="zh-TW" sz="3200" b="0" kern="0" dirty="0">
              <a:latin typeface="微軟正黑體" panose="020B0604030504040204" pitchFamily="34" charset="-120"/>
              <a:ea typeface="微軟正黑體" panose="020B0604030504040204" pitchFamily="34" charset="-120"/>
            </a:endParaRPr>
          </a:p>
        </p:txBody>
      </p:sp>
      <p:sp>
        <p:nvSpPr>
          <p:cNvPr id="13" name="標題 1">
            <a:extLst>
              <a:ext uri="{FF2B5EF4-FFF2-40B4-BE49-F238E27FC236}">
                <a16:creationId xmlns:a16="http://schemas.microsoft.com/office/drawing/2014/main" id="{2D652742-F76A-4953-84BB-27957A700565}"/>
              </a:ext>
            </a:extLst>
          </p:cNvPr>
          <p:cNvSpPr txBox="1">
            <a:spLocks/>
          </p:cNvSpPr>
          <p:nvPr/>
        </p:nvSpPr>
        <p:spPr bwMode="auto">
          <a:xfrm>
            <a:off x="383320" y="1235779"/>
            <a:ext cx="10925487" cy="754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pPr marL="457200" indent="-457200" algn="just">
              <a:buFont typeface="Wingdings" panose="05000000000000000000" pitchFamily="2" charset="2"/>
              <a:buChar char="l"/>
            </a:pPr>
            <a:r>
              <a:rPr lang="zh-TW" altLang="en-US" sz="3200" b="0" kern="0" dirty="0">
                <a:latin typeface="微軟正黑體" panose="020B0604030504040204" pitchFamily="34" charset="-120"/>
                <a:ea typeface="微軟正黑體" panose="020B0604030504040204" pitchFamily="34" charset="-120"/>
              </a:rPr>
              <a:t>本府</a:t>
            </a:r>
            <a:r>
              <a:rPr lang="en-US" altLang="zh-TW" sz="3200" b="0" kern="0" dirty="0">
                <a:latin typeface="微軟正黑體" panose="020B0604030504040204" pitchFamily="34" charset="-120"/>
                <a:ea typeface="微軟正黑體" panose="020B0604030504040204" pitchFamily="34" charset="-120"/>
              </a:rPr>
              <a:t>112</a:t>
            </a:r>
            <a:r>
              <a:rPr lang="zh-TW" altLang="en-US" sz="3200" b="0" kern="0" dirty="0">
                <a:latin typeface="微軟正黑體" panose="020B0604030504040204" pitchFamily="34" charset="-120"/>
                <a:ea typeface="微軟正黑體" panose="020B0604030504040204" pitchFamily="34" charset="-120"/>
              </a:rPr>
              <a:t>年度性別預算編列情形：</a:t>
            </a:r>
            <a:endParaRPr lang="en-US" altLang="zh-TW" sz="3200" b="0" kern="0" dirty="0">
              <a:latin typeface="微軟正黑體" panose="020B0604030504040204" pitchFamily="34" charset="-120"/>
              <a:ea typeface="微軟正黑體" panose="020B0604030504040204" pitchFamily="34" charset="-120"/>
            </a:endParaRPr>
          </a:p>
        </p:txBody>
      </p:sp>
      <p:pic>
        <p:nvPicPr>
          <p:cNvPr id="12" name="圖片 11">
            <a:extLst>
              <a:ext uri="{FF2B5EF4-FFF2-40B4-BE49-F238E27FC236}">
                <a16:creationId xmlns:a16="http://schemas.microsoft.com/office/drawing/2014/main" id="{5715A32F-C2DB-4246-B1CD-658145E70459}"/>
              </a:ext>
            </a:extLst>
          </p:cNvPr>
          <p:cNvPicPr>
            <a:picLocks noChangeAspect="1"/>
          </p:cNvPicPr>
          <p:nvPr/>
        </p:nvPicPr>
        <p:blipFill>
          <a:blip r:embed="rId3"/>
          <a:stretch>
            <a:fillRect/>
          </a:stretch>
        </p:blipFill>
        <p:spPr>
          <a:xfrm>
            <a:off x="2100713" y="1852331"/>
            <a:ext cx="7306995" cy="4956048"/>
          </a:xfrm>
          <a:prstGeom prst="rect">
            <a:avLst/>
          </a:prstGeom>
        </p:spPr>
      </p:pic>
    </p:spTree>
    <p:extLst>
      <p:ext uri="{BB962C8B-B14F-4D97-AF65-F5344CB8AC3E}">
        <p14:creationId xmlns:p14="http://schemas.microsoft.com/office/powerpoint/2010/main" val="32979790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B3C5FBCD-0B46-447A-AB98-C2BB4EA35144}" type="slidenum">
              <a:rPr lang="en-US" altLang="zh-TW" smtClean="0"/>
              <a:pPr/>
              <a:t>7</a:t>
            </a:fld>
            <a:endParaRPr lang="en-US" altLang="zh-TW"/>
          </a:p>
        </p:txBody>
      </p:sp>
      <p:sp>
        <p:nvSpPr>
          <p:cNvPr id="10" name="標題 1">
            <a:extLst>
              <a:ext uri="{FF2B5EF4-FFF2-40B4-BE49-F238E27FC236}">
                <a16:creationId xmlns:a16="http://schemas.microsoft.com/office/drawing/2014/main" id="{5E6225C7-2A82-486E-9139-E3F437B68943}"/>
              </a:ext>
            </a:extLst>
          </p:cNvPr>
          <p:cNvSpPr txBox="1">
            <a:spLocks/>
          </p:cNvSpPr>
          <p:nvPr/>
        </p:nvSpPr>
        <p:spPr bwMode="auto">
          <a:xfrm>
            <a:off x="1335024" y="54008"/>
            <a:ext cx="9079992"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zh-TW" altLang="en-US" sz="5200" kern="0" dirty="0">
                <a:latin typeface="微軟正黑體" panose="020B0604030504040204" pitchFamily="34" charset="-120"/>
                <a:ea typeface="微軟正黑體" panose="020B0604030504040204" pitchFamily="34" charset="-120"/>
              </a:rPr>
              <a:t>貳、關於性別預算</a:t>
            </a:r>
            <a:endParaRPr lang="zh-TW" altLang="zh-TW" kern="0" dirty="0">
              <a:latin typeface="微軟正黑體" panose="020B0604030504040204" pitchFamily="34" charset="-120"/>
              <a:ea typeface="微軟正黑體" panose="020B0604030504040204" pitchFamily="34" charset="-120"/>
            </a:endParaRPr>
          </a:p>
        </p:txBody>
      </p:sp>
      <p:sp>
        <p:nvSpPr>
          <p:cNvPr id="11" name="標題 1">
            <a:extLst>
              <a:ext uri="{FF2B5EF4-FFF2-40B4-BE49-F238E27FC236}">
                <a16:creationId xmlns:a16="http://schemas.microsoft.com/office/drawing/2014/main" id="{717C40B9-C767-46AC-94F9-CCA3ACA37148}"/>
              </a:ext>
            </a:extLst>
          </p:cNvPr>
          <p:cNvSpPr txBox="1">
            <a:spLocks/>
          </p:cNvSpPr>
          <p:nvPr/>
        </p:nvSpPr>
        <p:spPr bwMode="auto">
          <a:xfrm>
            <a:off x="477808" y="1147387"/>
            <a:ext cx="10925487" cy="754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pPr algn="just"/>
            <a:endParaRPr lang="en-US" altLang="zh-TW" sz="3200" b="0" kern="0" dirty="0">
              <a:latin typeface="微軟正黑體" panose="020B0604030504040204" pitchFamily="34" charset="-120"/>
              <a:ea typeface="微軟正黑體" panose="020B0604030504040204" pitchFamily="34" charset="-120"/>
            </a:endParaRPr>
          </a:p>
        </p:txBody>
      </p:sp>
      <p:sp>
        <p:nvSpPr>
          <p:cNvPr id="13" name="標題 1">
            <a:extLst>
              <a:ext uri="{FF2B5EF4-FFF2-40B4-BE49-F238E27FC236}">
                <a16:creationId xmlns:a16="http://schemas.microsoft.com/office/drawing/2014/main" id="{2D652742-F76A-4953-84BB-27957A700565}"/>
              </a:ext>
            </a:extLst>
          </p:cNvPr>
          <p:cNvSpPr txBox="1">
            <a:spLocks/>
          </p:cNvSpPr>
          <p:nvPr/>
        </p:nvSpPr>
        <p:spPr bwMode="auto">
          <a:xfrm>
            <a:off x="383320" y="1235779"/>
            <a:ext cx="10925487" cy="754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pPr marL="457200" indent="-457200" algn="just">
              <a:buFont typeface="Wingdings" panose="05000000000000000000" pitchFamily="2" charset="2"/>
              <a:buChar char="l"/>
            </a:pPr>
            <a:r>
              <a:rPr lang="zh-TW" altLang="en-US" sz="3200" b="0" kern="0" dirty="0">
                <a:latin typeface="微軟正黑體" panose="020B0604030504040204" pitchFamily="34" charset="-120"/>
                <a:ea typeface="微軟正黑體" panose="020B0604030504040204" pitchFamily="34" charset="-120"/>
              </a:rPr>
              <a:t>本府</a:t>
            </a:r>
            <a:r>
              <a:rPr lang="en-US" altLang="zh-TW" sz="3200" b="0" kern="0" dirty="0">
                <a:latin typeface="微軟正黑體" panose="020B0604030504040204" pitchFamily="34" charset="-120"/>
                <a:ea typeface="微軟正黑體" panose="020B0604030504040204" pitchFamily="34" charset="-120"/>
              </a:rPr>
              <a:t>111</a:t>
            </a:r>
            <a:r>
              <a:rPr lang="zh-TW" altLang="en-US" sz="3200" b="0" kern="0" dirty="0">
                <a:latin typeface="微軟正黑體" panose="020B0604030504040204" pitchFamily="34" charset="-120"/>
                <a:ea typeface="微軟正黑體" panose="020B0604030504040204" pitchFamily="34" charset="-120"/>
              </a:rPr>
              <a:t>年度性別預算編列情形：</a:t>
            </a:r>
            <a:endParaRPr lang="en-US" altLang="zh-TW" sz="3200" b="0" kern="0" dirty="0">
              <a:latin typeface="微軟正黑體" panose="020B0604030504040204" pitchFamily="34" charset="-120"/>
              <a:ea typeface="微軟正黑體" panose="020B0604030504040204" pitchFamily="34" charset="-120"/>
            </a:endParaRPr>
          </a:p>
        </p:txBody>
      </p:sp>
      <p:pic>
        <p:nvPicPr>
          <p:cNvPr id="2" name="圖片 1">
            <a:extLst>
              <a:ext uri="{FF2B5EF4-FFF2-40B4-BE49-F238E27FC236}">
                <a16:creationId xmlns:a16="http://schemas.microsoft.com/office/drawing/2014/main" id="{7FA12AAA-1C11-41E6-B5BF-139DC9B8D8F2}"/>
              </a:ext>
            </a:extLst>
          </p:cNvPr>
          <p:cNvPicPr>
            <a:picLocks noChangeAspect="1"/>
          </p:cNvPicPr>
          <p:nvPr/>
        </p:nvPicPr>
        <p:blipFill>
          <a:blip r:embed="rId3"/>
          <a:stretch>
            <a:fillRect/>
          </a:stretch>
        </p:blipFill>
        <p:spPr>
          <a:xfrm>
            <a:off x="2127504" y="1884985"/>
            <a:ext cx="7263384" cy="4919007"/>
          </a:xfrm>
          <a:prstGeom prst="rect">
            <a:avLst/>
          </a:prstGeom>
        </p:spPr>
      </p:pic>
    </p:spTree>
    <p:extLst>
      <p:ext uri="{BB962C8B-B14F-4D97-AF65-F5344CB8AC3E}">
        <p14:creationId xmlns:p14="http://schemas.microsoft.com/office/powerpoint/2010/main" val="17866977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B3C5FBCD-0B46-447A-AB98-C2BB4EA35144}" type="slidenum">
              <a:rPr lang="en-US" altLang="zh-TW" smtClean="0"/>
              <a:pPr/>
              <a:t>8</a:t>
            </a:fld>
            <a:endParaRPr lang="en-US" altLang="zh-TW" dirty="0"/>
          </a:p>
        </p:txBody>
      </p:sp>
      <p:sp>
        <p:nvSpPr>
          <p:cNvPr id="10" name="標題 1">
            <a:extLst>
              <a:ext uri="{FF2B5EF4-FFF2-40B4-BE49-F238E27FC236}">
                <a16:creationId xmlns:a16="http://schemas.microsoft.com/office/drawing/2014/main" id="{5E6225C7-2A82-486E-9139-E3F437B68943}"/>
              </a:ext>
            </a:extLst>
          </p:cNvPr>
          <p:cNvSpPr txBox="1">
            <a:spLocks/>
          </p:cNvSpPr>
          <p:nvPr/>
        </p:nvSpPr>
        <p:spPr bwMode="auto">
          <a:xfrm>
            <a:off x="1335024" y="54008"/>
            <a:ext cx="9079992"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zh-TW" altLang="en-US" sz="5200" kern="0" dirty="0">
                <a:latin typeface="微軟正黑體" panose="020B0604030504040204" pitchFamily="34" charset="-120"/>
                <a:ea typeface="微軟正黑體" panose="020B0604030504040204" pitchFamily="34" charset="-120"/>
              </a:rPr>
              <a:t>貳、關於性別預算</a:t>
            </a:r>
            <a:endParaRPr lang="zh-TW" altLang="zh-TW" kern="0" dirty="0">
              <a:latin typeface="微軟正黑體" panose="020B0604030504040204" pitchFamily="34" charset="-120"/>
              <a:ea typeface="微軟正黑體" panose="020B0604030504040204" pitchFamily="34" charset="-120"/>
            </a:endParaRPr>
          </a:p>
        </p:txBody>
      </p:sp>
      <p:sp>
        <p:nvSpPr>
          <p:cNvPr id="11" name="標題 1">
            <a:extLst>
              <a:ext uri="{FF2B5EF4-FFF2-40B4-BE49-F238E27FC236}">
                <a16:creationId xmlns:a16="http://schemas.microsoft.com/office/drawing/2014/main" id="{717C40B9-C767-46AC-94F9-CCA3ACA37148}"/>
              </a:ext>
            </a:extLst>
          </p:cNvPr>
          <p:cNvSpPr txBox="1">
            <a:spLocks/>
          </p:cNvSpPr>
          <p:nvPr/>
        </p:nvSpPr>
        <p:spPr bwMode="auto">
          <a:xfrm>
            <a:off x="84616" y="1074235"/>
            <a:ext cx="10925487" cy="8368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pPr marL="457200" indent="-457200" algn="just">
              <a:buFont typeface="Wingdings" panose="05000000000000000000" pitchFamily="2" charset="2"/>
              <a:buChar char="l"/>
            </a:pPr>
            <a:r>
              <a:rPr lang="zh-TW" altLang="en-US" sz="3200" b="0" kern="0" dirty="0">
                <a:latin typeface="微軟正黑體" panose="020B0604030504040204" pitchFamily="34" charset="-120"/>
                <a:ea typeface="微軟正黑體" panose="020B0604030504040204" pitchFamily="34" charset="-120"/>
              </a:rPr>
              <a:t>經性別影響評估之方案計畫：</a:t>
            </a:r>
            <a:endParaRPr lang="en-US" altLang="zh-TW" sz="3200" b="0" kern="0" dirty="0">
              <a:latin typeface="微軟正黑體" panose="020B0604030504040204" pitchFamily="34" charset="-120"/>
              <a:ea typeface="微軟正黑體" panose="020B0604030504040204" pitchFamily="34" charset="-120"/>
            </a:endParaRPr>
          </a:p>
        </p:txBody>
      </p:sp>
      <p:sp>
        <p:nvSpPr>
          <p:cNvPr id="13" name="標題 1">
            <a:extLst>
              <a:ext uri="{FF2B5EF4-FFF2-40B4-BE49-F238E27FC236}">
                <a16:creationId xmlns:a16="http://schemas.microsoft.com/office/drawing/2014/main" id="{B61444BC-80CE-45C4-8D59-D7D76E8B7AE0}"/>
              </a:ext>
            </a:extLst>
          </p:cNvPr>
          <p:cNvSpPr txBox="1">
            <a:spLocks/>
          </p:cNvSpPr>
          <p:nvPr/>
        </p:nvSpPr>
        <p:spPr bwMode="auto">
          <a:xfrm>
            <a:off x="523528" y="1753038"/>
            <a:ext cx="11236383" cy="25080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pPr algn="l"/>
            <a:r>
              <a:rPr lang="zh-TW" altLang="en-US" sz="3200" b="0" kern="0" dirty="0">
                <a:latin typeface="微軟正黑體" panose="020B0604030504040204" pitchFamily="34" charset="-120"/>
                <a:ea typeface="微軟正黑體" panose="020B0604030504040204" pitchFamily="34" charset="-120"/>
              </a:rPr>
              <a:t>性別影響評估：</a:t>
            </a:r>
            <a:r>
              <a:rPr lang="zh-TW" altLang="en-US" sz="3200" b="0" dirty="0">
                <a:latin typeface="微軟正黑體" panose="020B0604030504040204" pitchFamily="34" charset="-120"/>
                <a:ea typeface="微軟正黑體" panose="020B0604030504040204" pitchFamily="34" charset="-120"/>
              </a:rPr>
              <a:t>是落實性別主流化的工具之一，目的在促使政策制定者更能清楚掌握男女不同處境，並設定預期的結果，使性別落差獲得改善，確保政策、計畫與法案，從</a:t>
            </a:r>
            <a:r>
              <a:rPr lang="zh-TW" altLang="en-US" sz="3200" b="0" dirty="0">
                <a:solidFill>
                  <a:srgbClr val="FF0000"/>
                </a:solidFill>
                <a:latin typeface="微軟正黑體" panose="020B0604030504040204" pitchFamily="34" charset="-120"/>
                <a:ea typeface="微軟正黑體" panose="020B0604030504040204" pitchFamily="34" charset="-120"/>
              </a:rPr>
              <a:t>研擬規劃、決策、執行、監督評估與事後檢討建議</a:t>
            </a:r>
            <a:r>
              <a:rPr lang="zh-TW" altLang="en-US" sz="3200" b="0" dirty="0">
                <a:latin typeface="微軟正黑體" panose="020B0604030504040204" pitchFamily="34" charset="-120"/>
                <a:ea typeface="微軟正黑體" panose="020B0604030504040204" pitchFamily="34" charset="-120"/>
              </a:rPr>
              <a:t>等各階段過程，都能</a:t>
            </a:r>
            <a:r>
              <a:rPr lang="zh-TW" altLang="en-US" sz="3200" b="0" dirty="0">
                <a:solidFill>
                  <a:srgbClr val="FF0000"/>
                </a:solidFill>
                <a:latin typeface="微軟正黑體" panose="020B0604030504040204" pitchFamily="34" charset="-120"/>
                <a:ea typeface="微軟正黑體" panose="020B0604030504040204" pitchFamily="34" charset="-120"/>
              </a:rPr>
              <a:t>納入性別</a:t>
            </a:r>
            <a:r>
              <a:rPr lang="zh-TW" altLang="en-US" sz="3200" b="0" dirty="0">
                <a:latin typeface="微軟正黑體" panose="020B0604030504040204" pitchFamily="34" charset="-120"/>
                <a:ea typeface="微軟正黑體" panose="020B0604030504040204" pitchFamily="34" charset="-120"/>
              </a:rPr>
              <a:t>觀點。</a:t>
            </a:r>
            <a:endParaRPr lang="en-US" altLang="zh-TW" sz="3200" b="0" dirty="0">
              <a:latin typeface="微軟正黑體" panose="020B0604030504040204" pitchFamily="34" charset="-120"/>
              <a:ea typeface="微軟正黑體" panose="020B0604030504040204" pitchFamily="34" charset="-120"/>
            </a:endParaRPr>
          </a:p>
        </p:txBody>
      </p:sp>
      <p:graphicFrame>
        <p:nvGraphicFramePr>
          <p:cNvPr id="14" name="表格 13">
            <a:extLst>
              <a:ext uri="{FF2B5EF4-FFF2-40B4-BE49-F238E27FC236}">
                <a16:creationId xmlns:a16="http://schemas.microsoft.com/office/drawing/2014/main" id="{B34578F1-903B-4F5D-8444-0BC565537F67}"/>
              </a:ext>
            </a:extLst>
          </p:cNvPr>
          <p:cNvGraphicFramePr>
            <a:graphicFrameLocks noGrp="1"/>
          </p:cNvGraphicFramePr>
          <p:nvPr>
            <p:extLst>
              <p:ext uri="{D42A27DB-BD31-4B8C-83A1-F6EECF244321}">
                <p14:modId xmlns:p14="http://schemas.microsoft.com/office/powerpoint/2010/main" val="904963470"/>
              </p:ext>
            </p:extLst>
          </p:nvPr>
        </p:nvGraphicFramePr>
        <p:xfrm>
          <a:off x="595052" y="4336918"/>
          <a:ext cx="3771575" cy="1478537"/>
        </p:xfrm>
        <a:graphic>
          <a:graphicData uri="http://schemas.openxmlformats.org/drawingml/2006/table">
            <a:tbl>
              <a:tblPr firstRow="1" bandRow="1">
                <a:tableStyleId>{5C22544A-7EE6-4342-B048-85BDC9FD1C3A}</a:tableStyleId>
              </a:tblPr>
              <a:tblGrid>
                <a:gridCol w="1257192">
                  <a:extLst>
                    <a:ext uri="{9D8B030D-6E8A-4147-A177-3AD203B41FA5}">
                      <a16:colId xmlns:a16="http://schemas.microsoft.com/office/drawing/2014/main" val="3601002054"/>
                    </a:ext>
                  </a:extLst>
                </a:gridCol>
                <a:gridCol w="2514383">
                  <a:extLst>
                    <a:ext uri="{9D8B030D-6E8A-4147-A177-3AD203B41FA5}">
                      <a16:colId xmlns:a16="http://schemas.microsoft.com/office/drawing/2014/main" val="2379581783"/>
                    </a:ext>
                  </a:extLst>
                </a:gridCol>
              </a:tblGrid>
              <a:tr h="185420">
                <a:tc gridSpan="2">
                  <a:txBody>
                    <a:bodyPr/>
                    <a:lstStyle/>
                    <a:p>
                      <a:pPr algn="ctr"/>
                      <a:r>
                        <a:rPr lang="zh-TW" altLang="en-US" dirty="0">
                          <a:latin typeface="微軟正黑體" panose="020B0604030504040204" pitchFamily="34" charset="-120"/>
                          <a:ea typeface="微軟正黑體" panose="020B0604030504040204" pitchFamily="34" charset="-120"/>
                        </a:rPr>
                        <a:t>經性別影響評估之方案計畫</a:t>
                      </a:r>
                    </a:p>
                  </a:txBody>
                  <a:tcPr/>
                </a:tc>
                <a:tc hMerge="1">
                  <a:txBody>
                    <a:bodyPr/>
                    <a:lstStyle/>
                    <a:p>
                      <a:pPr algn="ctr"/>
                      <a:endParaRPr lang="en-US" altLang="zh-TW" dirty="0"/>
                    </a:p>
                  </a:txBody>
                  <a:tcPr/>
                </a:tc>
                <a:extLst>
                  <a:ext uri="{0D108BD9-81ED-4DB2-BD59-A6C34878D82A}">
                    <a16:rowId xmlns:a16="http://schemas.microsoft.com/office/drawing/2014/main" val="1813499280"/>
                  </a:ext>
                </a:extLst>
              </a:tr>
              <a:tr h="18542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t>年度</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預算數</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元</a:t>
                      </a:r>
                      <a:r>
                        <a:rPr lang="en-US" altLang="zh-TW" dirty="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396043401"/>
                  </a:ext>
                </a:extLst>
              </a:tr>
              <a:tr h="376177">
                <a:tc>
                  <a:txBody>
                    <a:bodyPr/>
                    <a:lstStyle/>
                    <a:p>
                      <a:pPr algn="ctr"/>
                      <a:r>
                        <a:rPr lang="en-US" altLang="zh-TW" dirty="0"/>
                        <a:t>112</a:t>
                      </a:r>
                      <a:endParaRPr lang="zh-TW" altLang="en-US" dirty="0"/>
                    </a:p>
                  </a:txBody>
                  <a:tcPr/>
                </a:tc>
                <a:tc>
                  <a:txBody>
                    <a:bodyPr/>
                    <a:lstStyle/>
                    <a:p>
                      <a:pPr algn="ctr"/>
                      <a:r>
                        <a:rPr lang="en-US" altLang="zh-TW" dirty="0">
                          <a:latin typeface="微軟正黑體" panose="020B0604030504040204" pitchFamily="34" charset="-120"/>
                          <a:ea typeface="微軟正黑體" panose="020B0604030504040204" pitchFamily="34" charset="-120"/>
                        </a:rPr>
                        <a:t>5,176,921,076</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414565361"/>
                  </a:ext>
                </a:extLst>
              </a:tr>
              <a:tr h="370840">
                <a:tc>
                  <a:txBody>
                    <a:bodyPr/>
                    <a:lstStyle/>
                    <a:p>
                      <a:pPr algn="ctr"/>
                      <a:r>
                        <a:rPr lang="en-US" altLang="zh-TW" dirty="0"/>
                        <a:t>111</a:t>
                      </a:r>
                      <a:endParaRPr lang="zh-TW" altLang="en-US" dirty="0"/>
                    </a:p>
                  </a:txBody>
                  <a:tcPr/>
                </a:tc>
                <a:tc>
                  <a:txBody>
                    <a:bodyPr/>
                    <a:lstStyle/>
                    <a:p>
                      <a:pPr algn="ctr"/>
                      <a:r>
                        <a:rPr lang="en-US" altLang="zh-TW" dirty="0">
                          <a:latin typeface="微軟正黑體" panose="020B0604030504040204" pitchFamily="34" charset="-120"/>
                          <a:ea typeface="微軟正黑體" panose="020B0604030504040204" pitchFamily="34" charset="-120"/>
                        </a:rPr>
                        <a:t>1,663,248,304</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3398877834"/>
                  </a:ext>
                </a:extLst>
              </a:tr>
            </a:tbl>
          </a:graphicData>
        </a:graphic>
      </p:graphicFrame>
      <p:sp>
        <p:nvSpPr>
          <p:cNvPr id="15" name="內容版面配置區 2">
            <a:extLst>
              <a:ext uri="{FF2B5EF4-FFF2-40B4-BE49-F238E27FC236}">
                <a16:creationId xmlns:a16="http://schemas.microsoft.com/office/drawing/2014/main" id="{B7ADD1BC-9094-4F42-97DC-BC6FEAFF6505}"/>
              </a:ext>
            </a:extLst>
          </p:cNvPr>
          <p:cNvSpPr txBox="1">
            <a:spLocks/>
          </p:cNvSpPr>
          <p:nvPr/>
        </p:nvSpPr>
        <p:spPr>
          <a:xfrm>
            <a:off x="4410091" y="3694176"/>
            <a:ext cx="6629400" cy="2148840"/>
          </a:xfrm>
          <a:prstGeom prst="rect">
            <a:avLst/>
          </a:prstGeom>
        </p:spPr>
        <p:txBody>
          <a:bodyPr vert="horz" lIns="91440" tIns="45720" rIns="91440" bIns="45720" rtlCol="0">
            <a:normAutofit fontScale="55000" lnSpcReduction="20000"/>
          </a:bodyPr>
          <a:lst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a:lstStyle>
          <a:p>
            <a:pPr marL="0" indent="0">
              <a:lnSpc>
                <a:spcPct val="100000"/>
              </a:lnSpc>
              <a:spcBef>
                <a:spcPts val="800"/>
              </a:spcBef>
              <a:buNone/>
            </a:pPr>
            <a:endParaRPr lang="en-US" altLang="zh-TW" sz="2400" dirty="0">
              <a:solidFill>
                <a:schemeClr val="tx2"/>
              </a:solidFill>
              <a:cs typeface="+mj-cs"/>
            </a:endParaRPr>
          </a:p>
          <a:p>
            <a:pPr marL="0" indent="0">
              <a:lnSpc>
                <a:spcPct val="100000"/>
              </a:lnSpc>
              <a:spcBef>
                <a:spcPts val="800"/>
              </a:spcBef>
              <a:buNone/>
            </a:pPr>
            <a:r>
              <a:rPr lang="en-US" altLang="zh-TW" sz="3800" dirty="0">
                <a:solidFill>
                  <a:schemeClr val="tx2"/>
                </a:solidFill>
                <a:cs typeface="+mj-cs"/>
              </a:rPr>
              <a:t>112</a:t>
            </a:r>
            <a:r>
              <a:rPr lang="zh-TW" altLang="en-US" sz="3800" dirty="0">
                <a:solidFill>
                  <a:schemeClr val="tx2"/>
                </a:solidFill>
                <a:cs typeface="+mj-cs"/>
              </a:rPr>
              <a:t>年度辦理計畫項目例舉如下：</a:t>
            </a:r>
            <a:endParaRPr lang="en-US" altLang="zh-TW" sz="3800" dirty="0">
              <a:solidFill>
                <a:schemeClr val="tx2"/>
              </a:solidFill>
              <a:cs typeface="+mj-cs"/>
            </a:endParaRPr>
          </a:p>
          <a:p>
            <a:pPr marL="0" indent="0">
              <a:lnSpc>
                <a:spcPct val="100000"/>
              </a:lnSpc>
              <a:spcBef>
                <a:spcPts val="800"/>
              </a:spcBef>
              <a:buNone/>
            </a:pPr>
            <a:r>
              <a:rPr lang="en-US" altLang="zh-TW" sz="3800" dirty="0">
                <a:solidFill>
                  <a:schemeClr val="tx2"/>
                </a:solidFill>
                <a:cs typeface="+mj-cs"/>
              </a:rPr>
              <a:t>1.</a:t>
            </a:r>
            <a:r>
              <a:rPr lang="zh-TW" altLang="en-US" sz="3800" dirty="0">
                <a:solidFill>
                  <a:schemeClr val="tx2"/>
                </a:solidFill>
                <a:cs typeface="+mj-cs"/>
              </a:rPr>
              <a:t>補助公車業者汰換購置環保及低地板公車及相關設備</a:t>
            </a:r>
            <a:endParaRPr lang="en-US" altLang="zh-TW" sz="3800" dirty="0">
              <a:solidFill>
                <a:schemeClr val="tx2"/>
              </a:solidFill>
              <a:cs typeface="+mj-cs"/>
            </a:endParaRPr>
          </a:p>
          <a:p>
            <a:pPr marL="0" indent="0">
              <a:lnSpc>
                <a:spcPct val="100000"/>
              </a:lnSpc>
              <a:spcBef>
                <a:spcPts val="800"/>
              </a:spcBef>
              <a:buNone/>
            </a:pPr>
            <a:r>
              <a:rPr lang="en-US" altLang="zh-TW" sz="3800" dirty="0">
                <a:solidFill>
                  <a:schemeClr val="tx2"/>
                </a:solidFill>
                <a:cs typeface="+mj-cs"/>
              </a:rPr>
              <a:t>2.</a:t>
            </a:r>
            <a:r>
              <a:rPr lang="zh-TW" altLang="en-US" sz="3800" dirty="0">
                <a:solidFill>
                  <a:schemeClr val="tx2"/>
                </a:solidFill>
              </a:rPr>
              <a:t>新北市泰山中山青年社會住宅新建工程計畫</a:t>
            </a:r>
            <a:endParaRPr lang="en-US" altLang="zh-TW" sz="3800" dirty="0">
              <a:solidFill>
                <a:schemeClr val="tx2"/>
              </a:solidFill>
            </a:endParaRPr>
          </a:p>
          <a:p>
            <a:pPr marL="0" indent="0">
              <a:lnSpc>
                <a:spcPct val="100000"/>
              </a:lnSpc>
              <a:spcBef>
                <a:spcPts val="800"/>
              </a:spcBef>
              <a:buNone/>
            </a:pPr>
            <a:r>
              <a:rPr lang="en-US" altLang="zh-TW" sz="3800" dirty="0">
                <a:solidFill>
                  <a:schemeClr val="tx2"/>
                </a:solidFill>
                <a:cs typeface="+mj-cs"/>
              </a:rPr>
              <a:t>3.</a:t>
            </a:r>
            <a:r>
              <a:rPr lang="zh-TW" altLang="en-US" sz="3800" dirty="0">
                <a:solidFill>
                  <a:schemeClr val="tx2"/>
                </a:solidFill>
                <a:cs typeface="+mj-cs"/>
              </a:rPr>
              <a:t>普設平價幼兒園</a:t>
            </a:r>
            <a:endParaRPr lang="en-US" altLang="zh-TW" sz="3800" dirty="0">
              <a:solidFill>
                <a:schemeClr val="tx2"/>
              </a:solidFill>
              <a:cs typeface="+mj-cs"/>
            </a:endParaRPr>
          </a:p>
          <a:p>
            <a:pPr marL="0" indent="0">
              <a:lnSpc>
                <a:spcPct val="100000"/>
              </a:lnSpc>
              <a:spcBef>
                <a:spcPts val="800"/>
              </a:spcBef>
              <a:buNone/>
            </a:pPr>
            <a:r>
              <a:rPr lang="en-US" altLang="zh-TW" sz="3800" dirty="0">
                <a:solidFill>
                  <a:schemeClr val="tx2"/>
                </a:solidFill>
                <a:cs typeface="+mj-cs"/>
              </a:rPr>
              <a:t>4.</a:t>
            </a:r>
            <a:r>
              <a:rPr lang="zh-TW" altLang="en-US" sz="3800" dirty="0">
                <a:solidFill>
                  <a:schemeClr val="tx2"/>
                </a:solidFill>
              </a:rPr>
              <a:t>幼兒就學補助</a:t>
            </a:r>
            <a:endParaRPr lang="en-US" altLang="zh-TW" sz="3800" dirty="0">
              <a:solidFill>
                <a:schemeClr val="tx2"/>
              </a:solidFill>
            </a:endParaRPr>
          </a:p>
          <a:p>
            <a:pPr marL="0" indent="0">
              <a:lnSpc>
                <a:spcPct val="100000"/>
              </a:lnSpc>
              <a:spcBef>
                <a:spcPts val="800"/>
              </a:spcBef>
              <a:buNone/>
            </a:pPr>
            <a:endParaRPr lang="en-US" altLang="zh-TW" sz="3400" dirty="0">
              <a:solidFill>
                <a:schemeClr val="tx2"/>
              </a:solidFill>
              <a:cs typeface="+mj-cs"/>
            </a:endParaRPr>
          </a:p>
        </p:txBody>
      </p:sp>
      <p:sp>
        <p:nvSpPr>
          <p:cNvPr id="3" name="語音泡泡: 橢圓形 2">
            <a:extLst>
              <a:ext uri="{FF2B5EF4-FFF2-40B4-BE49-F238E27FC236}">
                <a16:creationId xmlns:a16="http://schemas.microsoft.com/office/drawing/2014/main" id="{FFA2B741-00BE-46E1-BEC1-E79E3C183545}"/>
              </a:ext>
            </a:extLst>
          </p:cNvPr>
          <p:cNvSpPr/>
          <p:nvPr/>
        </p:nvSpPr>
        <p:spPr>
          <a:xfrm>
            <a:off x="4192890" y="5783766"/>
            <a:ext cx="5371734" cy="1020226"/>
          </a:xfrm>
          <a:prstGeom prst="wedgeEllipseCallout">
            <a:avLst>
              <a:gd name="adj1" fmla="val -46535"/>
              <a:gd name="adj2" fmla="val -5833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ltLang="zh-TW" sz="1200" dirty="0">
                <a:solidFill>
                  <a:schemeClr val="tx1"/>
                </a:solidFill>
                <a:latin typeface="微軟正黑體" panose="020B0604030504040204" pitchFamily="34" charset="-120"/>
                <a:ea typeface="微軟正黑體" panose="020B0604030504040204" pitchFamily="34" charset="-120"/>
              </a:rPr>
              <a:t>112</a:t>
            </a:r>
            <a:r>
              <a:rPr lang="zh-TW" altLang="en-US" sz="1200" dirty="0">
                <a:solidFill>
                  <a:schemeClr val="tx1"/>
                </a:solidFill>
                <a:latin typeface="微軟正黑體" panose="020B0604030504040204" pitchFamily="34" charset="-120"/>
                <a:ea typeface="微軟正黑體" panose="020B0604030504040204" pitchFamily="34" charset="-120"/>
              </a:rPr>
              <a:t>較</a:t>
            </a:r>
            <a:r>
              <a:rPr lang="en-US" altLang="zh-TW" sz="1200" dirty="0">
                <a:solidFill>
                  <a:schemeClr val="tx1"/>
                </a:solidFill>
                <a:latin typeface="微軟正黑體" panose="020B0604030504040204" pitchFamily="34" charset="-120"/>
                <a:ea typeface="微軟正黑體" panose="020B0604030504040204" pitchFamily="34" charset="-120"/>
              </a:rPr>
              <a:t>111</a:t>
            </a:r>
            <a:r>
              <a:rPr lang="zh-TW" altLang="en-US" sz="1200" dirty="0">
                <a:solidFill>
                  <a:schemeClr val="tx1"/>
                </a:solidFill>
                <a:latin typeface="微軟正黑體" panose="020B0604030504040204" pitchFamily="34" charset="-120"/>
                <a:ea typeface="微軟正黑體" panose="020B0604030504040204" pitchFamily="34" charset="-120"/>
              </a:rPr>
              <a:t>年度增加</a:t>
            </a:r>
            <a:r>
              <a:rPr lang="en-US" altLang="zh-TW" sz="1200" dirty="0">
                <a:solidFill>
                  <a:schemeClr val="tx1"/>
                </a:solidFill>
                <a:latin typeface="微軟正黑體" panose="020B0604030504040204" pitchFamily="34" charset="-120"/>
                <a:ea typeface="微軟正黑體" panose="020B0604030504040204" pitchFamily="34" charset="-120"/>
              </a:rPr>
              <a:t>35.14</a:t>
            </a:r>
            <a:r>
              <a:rPr lang="zh-TW" altLang="en-US" sz="1200" dirty="0">
                <a:solidFill>
                  <a:schemeClr val="tx1"/>
                </a:solidFill>
                <a:latin typeface="微軟正黑體" panose="020B0604030504040204" pitchFamily="34" charset="-120"/>
                <a:ea typeface="微軟正黑體" panose="020B0604030504040204" pitchFamily="34" charset="-120"/>
              </a:rPr>
              <a:t>億元，主要係</a:t>
            </a:r>
            <a:r>
              <a:rPr lang="en-US" altLang="zh-TW" sz="1200" dirty="0">
                <a:solidFill>
                  <a:schemeClr val="tx1"/>
                </a:solidFill>
                <a:latin typeface="微軟正黑體" panose="020B0604030504040204" pitchFamily="34" charset="-120"/>
                <a:ea typeface="微軟正黑體" panose="020B0604030504040204" pitchFamily="34" charset="-120"/>
              </a:rPr>
              <a:t>112</a:t>
            </a:r>
            <a:r>
              <a:rPr lang="zh-TW" altLang="en-US" sz="1200" dirty="0">
                <a:solidFill>
                  <a:schemeClr val="tx1"/>
                </a:solidFill>
                <a:latin typeface="微軟正黑體" panose="020B0604030504040204" pitchFamily="34" charset="-120"/>
                <a:ea typeface="微軟正黑體" panose="020B0604030504040204" pitchFamily="34" charset="-120"/>
              </a:rPr>
              <a:t>年度幼兒學前補助</a:t>
            </a:r>
            <a:r>
              <a:rPr lang="en-US" altLang="zh-TW" sz="1200" dirty="0">
                <a:solidFill>
                  <a:schemeClr val="tx1"/>
                </a:solidFill>
                <a:latin typeface="微軟正黑體" panose="020B0604030504040204" pitchFamily="34" charset="-120"/>
                <a:ea typeface="微軟正黑體" panose="020B0604030504040204" pitchFamily="34" charset="-120"/>
              </a:rPr>
              <a:t>29.77</a:t>
            </a:r>
            <a:r>
              <a:rPr lang="zh-TW" altLang="en-US" sz="1200" dirty="0">
                <a:solidFill>
                  <a:schemeClr val="tx1"/>
                </a:solidFill>
                <a:latin typeface="微軟正黑體" panose="020B0604030504040204" pitchFamily="34" charset="-120"/>
                <a:ea typeface="微軟正黑體" panose="020B0604030504040204" pitchFamily="34" charset="-120"/>
              </a:rPr>
              <a:t>億元由其他促進性別平等業務改分類為經性別影響評估之方案計畫及性別平等政策方針</a:t>
            </a:r>
            <a:r>
              <a:rPr lang="en-US" altLang="zh-TW" sz="1200" dirty="0">
                <a:solidFill>
                  <a:schemeClr val="tx1"/>
                </a:solidFill>
                <a:latin typeface="微軟正黑體" panose="020B0604030504040204" pitchFamily="34" charset="-120"/>
                <a:ea typeface="微軟正黑體" panose="020B0604030504040204" pitchFamily="34" charset="-120"/>
              </a:rPr>
              <a:t>-</a:t>
            </a:r>
            <a:r>
              <a:rPr lang="zh-TW" altLang="en-US" sz="1200" dirty="0">
                <a:solidFill>
                  <a:schemeClr val="tx1"/>
                </a:solidFill>
                <a:latin typeface="微軟正黑體" panose="020B0604030504040204" pitchFamily="34" charset="-120"/>
                <a:ea typeface="微軟正黑體" panose="020B0604030504040204" pitchFamily="34" charset="-120"/>
              </a:rPr>
              <a:t>人口、婚姻與家庭。</a:t>
            </a:r>
          </a:p>
        </p:txBody>
      </p:sp>
      <p:grpSp>
        <p:nvGrpSpPr>
          <p:cNvPr id="9" name="群組 8">
            <a:extLst>
              <a:ext uri="{FF2B5EF4-FFF2-40B4-BE49-F238E27FC236}">
                <a16:creationId xmlns:a16="http://schemas.microsoft.com/office/drawing/2014/main" id="{E3CE7EEE-760F-490D-A5CC-A2BFED6A41A4}"/>
              </a:ext>
            </a:extLst>
          </p:cNvPr>
          <p:cNvGrpSpPr/>
          <p:nvPr/>
        </p:nvGrpSpPr>
        <p:grpSpPr>
          <a:xfrm>
            <a:off x="9246062" y="5261340"/>
            <a:ext cx="2433227" cy="893223"/>
            <a:chOff x="7393575" y="6045217"/>
            <a:chExt cx="1176651" cy="598255"/>
          </a:xfrm>
        </p:grpSpPr>
        <p:pic>
          <p:nvPicPr>
            <p:cNvPr id="12" name="圖片 11">
              <a:extLst>
                <a:ext uri="{FF2B5EF4-FFF2-40B4-BE49-F238E27FC236}">
                  <a16:creationId xmlns:a16="http://schemas.microsoft.com/office/drawing/2014/main" id="{128F8EE3-B703-4EF3-9302-D04CDA34D06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437244">
              <a:off x="7393575" y="6045217"/>
              <a:ext cx="568684" cy="598255"/>
            </a:xfrm>
            <a:prstGeom prst="rect">
              <a:avLst/>
            </a:prstGeom>
          </p:spPr>
        </p:pic>
        <p:pic>
          <p:nvPicPr>
            <p:cNvPr id="16" name="圖片 15">
              <a:extLst>
                <a:ext uri="{FF2B5EF4-FFF2-40B4-BE49-F238E27FC236}">
                  <a16:creationId xmlns:a16="http://schemas.microsoft.com/office/drawing/2014/main" id="{E3919C61-DE57-46B5-8FBD-C8741CD4C33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437244">
              <a:off x="8278562" y="6312282"/>
              <a:ext cx="291664" cy="306830"/>
            </a:xfrm>
            <a:prstGeom prst="rect">
              <a:avLst/>
            </a:prstGeom>
          </p:spPr>
        </p:pic>
        <p:pic>
          <p:nvPicPr>
            <p:cNvPr id="17" name="圖片 16">
              <a:extLst>
                <a:ext uri="{FF2B5EF4-FFF2-40B4-BE49-F238E27FC236}">
                  <a16:creationId xmlns:a16="http://schemas.microsoft.com/office/drawing/2014/main" id="{7358B6B0-6BFF-46E0-83AB-1482E8D1A38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1437244">
              <a:off x="7900480" y="6184171"/>
              <a:ext cx="410828" cy="432191"/>
            </a:xfrm>
            <a:prstGeom prst="rect">
              <a:avLst/>
            </a:prstGeom>
          </p:spPr>
        </p:pic>
      </p:grpSp>
    </p:spTree>
    <p:extLst>
      <p:ext uri="{BB962C8B-B14F-4D97-AF65-F5344CB8AC3E}">
        <p14:creationId xmlns:p14="http://schemas.microsoft.com/office/powerpoint/2010/main" val="12288105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B3C5FBCD-0B46-447A-AB98-C2BB4EA35144}" type="slidenum">
              <a:rPr lang="en-US" altLang="zh-TW" smtClean="0"/>
              <a:pPr/>
              <a:t>9</a:t>
            </a:fld>
            <a:endParaRPr lang="en-US" altLang="zh-TW"/>
          </a:p>
        </p:txBody>
      </p:sp>
      <p:sp>
        <p:nvSpPr>
          <p:cNvPr id="10" name="標題 1">
            <a:extLst>
              <a:ext uri="{FF2B5EF4-FFF2-40B4-BE49-F238E27FC236}">
                <a16:creationId xmlns:a16="http://schemas.microsoft.com/office/drawing/2014/main" id="{5E6225C7-2A82-486E-9139-E3F437B68943}"/>
              </a:ext>
            </a:extLst>
          </p:cNvPr>
          <p:cNvSpPr txBox="1">
            <a:spLocks/>
          </p:cNvSpPr>
          <p:nvPr/>
        </p:nvSpPr>
        <p:spPr bwMode="auto">
          <a:xfrm>
            <a:off x="1335024" y="54008"/>
            <a:ext cx="9079992"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zh-TW" altLang="en-US" sz="5200" kern="0" dirty="0">
                <a:latin typeface="微軟正黑體" panose="020B0604030504040204" pitchFamily="34" charset="-120"/>
                <a:ea typeface="微軟正黑體" panose="020B0604030504040204" pitchFamily="34" charset="-120"/>
              </a:rPr>
              <a:t>貳、關於性別預算</a:t>
            </a:r>
            <a:endParaRPr lang="zh-TW" altLang="zh-TW" kern="0" dirty="0">
              <a:latin typeface="微軟正黑體" panose="020B0604030504040204" pitchFamily="34" charset="-120"/>
              <a:ea typeface="微軟正黑體" panose="020B0604030504040204" pitchFamily="34" charset="-120"/>
            </a:endParaRPr>
          </a:p>
        </p:txBody>
      </p:sp>
      <p:sp>
        <p:nvSpPr>
          <p:cNvPr id="11" name="標題 1">
            <a:extLst>
              <a:ext uri="{FF2B5EF4-FFF2-40B4-BE49-F238E27FC236}">
                <a16:creationId xmlns:a16="http://schemas.microsoft.com/office/drawing/2014/main" id="{717C40B9-C767-46AC-94F9-CCA3ACA37148}"/>
              </a:ext>
            </a:extLst>
          </p:cNvPr>
          <p:cNvSpPr txBox="1">
            <a:spLocks/>
          </p:cNvSpPr>
          <p:nvPr/>
        </p:nvSpPr>
        <p:spPr bwMode="auto">
          <a:xfrm>
            <a:off x="84616" y="1074235"/>
            <a:ext cx="10925487" cy="8368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pPr marL="457200" indent="-457200" algn="just">
              <a:buFont typeface="Wingdings" panose="05000000000000000000" pitchFamily="2" charset="2"/>
              <a:buChar char="l"/>
            </a:pPr>
            <a:r>
              <a:rPr lang="zh-TW" altLang="en-US" sz="3200" b="0" kern="0" dirty="0">
                <a:latin typeface="微軟正黑體" panose="020B0604030504040204" pitchFamily="34" charset="-120"/>
                <a:ea typeface="微軟正黑體" panose="020B0604030504040204" pitchFamily="34" charset="-120"/>
              </a:rPr>
              <a:t>性別主流化工具：</a:t>
            </a:r>
            <a:endParaRPr lang="en-US" altLang="zh-TW" sz="3200" b="0" kern="0" dirty="0">
              <a:latin typeface="微軟正黑體" panose="020B0604030504040204" pitchFamily="34" charset="-120"/>
              <a:ea typeface="微軟正黑體" panose="020B0604030504040204" pitchFamily="34" charset="-120"/>
            </a:endParaRPr>
          </a:p>
        </p:txBody>
      </p:sp>
      <p:sp>
        <p:nvSpPr>
          <p:cNvPr id="13" name="標題 1">
            <a:extLst>
              <a:ext uri="{FF2B5EF4-FFF2-40B4-BE49-F238E27FC236}">
                <a16:creationId xmlns:a16="http://schemas.microsoft.com/office/drawing/2014/main" id="{B61444BC-80CE-45C4-8D59-D7D76E8B7AE0}"/>
              </a:ext>
            </a:extLst>
          </p:cNvPr>
          <p:cNvSpPr txBox="1">
            <a:spLocks/>
          </p:cNvSpPr>
          <p:nvPr/>
        </p:nvSpPr>
        <p:spPr bwMode="auto">
          <a:xfrm>
            <a:off x="550960" y="1725606"/>
            <a:ext cx="11236383" cy="25080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pPr algn="l"/>
            <a:r>
              <a:rPr lang="zh-TW" altLang="en-US" sz="3200" b="0" dirty="0">
                <a:latin typeface="微軟正黑體" panose="020B0604030504040204" pitchFamily="34" charset="-120"/>
                <a:ea typeface="微軟正黑體" panose="020B0604030504040204" pitchFamily="34" charset="-120"/>
              </a:rPr>
              <a:t>性別主流化：是一種</a:t>
            </a:r>
            <a:r>
              <a:rPr lang="zh-TW" altLang="en-US" sz="3200" b="0" dirty="0">
                <a:solidFill>
                  <a:srgbClr val="FF0000"/>
                </a:solidFill>
                <a:latin typeface="微軟正黑體" panose="020B0604030504040204" pitchFamily="34" charset="-120"/>
                <a:ea typeface="微軟正黑體" panose="020B0604030504040204" pitchFamily="34" charset="-120"/>
              </a:rPr>
              <a:t>策略</a:t>
            </a:r>
            <a:r>
              <a:rPr lang="zh-TW" altLang="en-US" sz="3200" b="0" dirty="0">
                <a:latin typeface="微軟正黑體" panose="020B0604030504040204" pitchFamily="34" charset="-120"/>
                <a:ea typeface="微軟正黑體" panose="020B0604030504040204" pitchFamily="34" charset="-120"/>
              </a:rPr>
              <a:t>，也是一種</a:t>
            </a:r>
            <a:r>
              <a:rPr lang="zh-TW" altLang="en-US" sz="3200" b="0" dirty="0">
                <a:solidFill>
                  <a:srgbClr val="FF0000"/>
                </a:solidFill>
                <a:latin typeface="微軟正黑體" panose="020B0604030504040204" pitchFamily="34" charset="-120"/>
                <a:ea typeface="微軟正黑體" panose="020B0604030504040204" pitchFamily="34" charset="-120"/>
              </a:rPr>
              <a:t>價值</a:t>
            </a:r>
            <a:r>
              <a:rPr lang="zh-TW" altLang="en-US" sz="3200" b="0" dirty="0">
                <a:latin typeface="微軟正黑體" panose="020B0604030504040204" pitchFamily="34" charset="-120"/>
                <a:ea typeface="微軟正黑體" panose="020B0604030504040204" pitchFamily="34" charset="-120"/>
              </a:rPr>
              <a:t>，希望所有</a:t>
            </a:r>
            <a:r>
              <a:rPr lang="zh-TW" altLang="en-US" sz="3200" b="0" dirty="0">
                <a:solidFill>
                  <a:srgbClr val="FF0000"/>
                </a:solidFill>
                <a:latin typeface="微軟正黑體" panose="020B0604030504040204" pitchFamily="34" charset="-120"/>
                <a:ea typeface="微軟正黑體" panose="020B0604030504040204" pitchFamily="34" charset="-120"/>
              </a:rPr>
              <a:t>政府的計畫與法律</a:t>
            </a:r>
            <a:r>
              <a:rPr lang="zh-TW" altLang="en-US" sz="3200" b="0" dirty="0">
                <a:latin typeface="微軟正黑體" panose="020B0604030504040204" pitchFamily="34" charset="-120"/>
                <a:ea typeface="微軟正黑體" panose="020B0604030504040204" pitchFamily="34" charset="-120"/>
              </a:rPr>
              <a:t>要具有</a:t>
            </a:r>
            <a:r>
              <a:rPr lang="zh-TW" altLang="en-US" sz="3200" b="0" dirty="0">
                <a:solidFill>
                  <a:srgbClr val="FF0000"/>
                </a:solidFill>
                <a:latin typeface="微軟正黑體" panose="020B0604030504040204" pitchFamily="34" charset="-120"/>
                <a:ea typeface="微軟正黑體" panose="020B0604030504040204" pitchFamily="34" charset="-120"/>
              </a:rPr>
              <a:t>性別觀點</a:t>
            </a:r>
            <a:r>
              <a:rPr lang="zh-TW" altLang="en-US" sz="3200" b="0" dirty="0">
                <a:latin typeface="微軟正黑體" panose="020B0604030504040204" pitchFamily="34" charset="-120"/>
                <a:ea typeface="微軟正黑體" panose="020B0604030504040204" pitchFamily="34" charset="-120"/>
              </a:rPr>
              <a:t>，並在作成</a:t>
            </a:r>
            <a:r>
              <a:rPr lang="zh-TW" altLang="en-US" sz="3200" b="0" dirty="0">
                <a:solidFill>
                  <a:srgbClr val="FF0000"/>
                </a:solidFill>
                <a:latin typeface="微軟正黑體" panose="020B0604030504040204" pitchFamily="34" charset="-120"/>
                <a:ea typeface="微軟正黑體" panose="020B0604030504040204" pitchFamily="34" charset="-120"/>
              </a:rPr>
              <a:t>決策之前</a:t>
            </a:r>
            <a:r>
              <a:rPr lang="zh-TW" altLang="en-US" sz="3200" b="0" dirty="0">
                <a:latin typeface="微軟正黑體" panose="020B0604030504040204" pitchFamily="34" charset="-120"/>
                <a:ea typeface="微軟正黑體" panose="020B0604030504040204" pitchFamily="34" charset="-120"/>
              </a:rPr>
              <a:t>，對男性和女性的可能影響</a:t>
            </a:r>
            <a:r>
              <a:rPr lang="zh-TW" altLang="en-US" sz="3200" b="0" dirty="0">
                <a:solidFill>
                  <a:srgbClr val="FF0000"/>
                </a:solidFill>
                <a:latin typeface="微軟正黑體" panose="020B0604030504040204" pitchFamily="34" charset="-120"/>
                <a:ea typeface="微軟正黑體" panose="020B0604030504040204" pitchFamily="34" charset="-120"/>
              </a:rPr>
              <a:t>進行分析</a:t>
            </a:r>
            <a:r>
              <a:rPr lang="zh-TW" altLang="en-US" sz="3200" b="0" dirty="0">
                <a:latin typeface="微軟正黑體" panose="020B0604030504040204" pitchFamily="34" charset="-120"/>
                <a:ea typeface="微軟正黑體" panose="020B0604030504040204" pitchFamily="34" charset="-120"/>
              </a:rPr>
              <a:t>，以促使政府資源配置確保不同性別平等獲取享有參與社會、公共事務及資源取得之機會，最終</a:t>
            </a:r>
            <a:r>
              <a:rPr lang="zh-TW" altLang="en-US" sz="3200" b="0" dirty="0">
                <a:solidFill>
                  <a:srgbClr val="FF0000"/>
                </a:solidFill>
                <a:latin typeface="微軟正黑體" panose="020B0604030504040204" pitchFamily="34" charset="-120"/>
                <a:ea typeface="微軟正黑體" panose="020B0604030504040204" pitchFamily="34" charset="-120"/>
              </a:rPr>
              <a:t>達到實質性別平等</a:t>
            </a:r>
            <a:r>
              <a:rPr lang="zh-TW" altLang="en-US" sz="3200" b="0" dirty="0">
                <a:latin typeface="微軟正黑體" panose="020B0604030504040204" pitchFamily="34" charset="-120"/>
                <a:ea typeface="微軟正黑體" panose="020B0604030504040204" pitchFamily="34" charset="-120"/>
              </a:rPr>
              <a:t>。</a:t>
            </a:r>
            <a:endParaRPr lang="en-US" altLang="zh-TW" sz="3200" b="0" dirty="0">
              <a:latin typeface="微軟正黑體" panose="020B0604030504040204" pitchFamily="34" charset="-120"/>
              <a:ea typeface="微軟正黑體" panose="020B0604030504040204" pitchFamily="34" charset="-120"/>
            </a:endParaRPr>
          </a:p>
        </p:txBody>
      </p:sp>
      <p:graphicFrame>
        <p:nvGraphicFramePr>
          <p:cNvPr id="14" name="表格 13">
            <a:extLst>
              <a:ext uri="{FF2B5EF4-FFF2-40B4-BE49-F238E27FC236}">
                <a16:creationId xmlns:a16="http://schemas.microsoft.com/office/drawing/2014/main" id="{B34578F1-903B-4F5D-8444-0BC565537F67}"/>
              </a:ext>
            </a:extLst>
          </p:cNvPr>
          <p:cNvGraphicFramePr>
            <a:graphicFrameLocks noGrp="1"/>
          </p:cNvGraphicFramePr>
          <p:nvPr>
            <p:extLst>
              <p:ext uri="{D42A27DB-BD31-4B8C-83A1-F6EECF244321}">
                <p14:modId xmlns:p14="http://schemas.microsoft.com/office/powerpoint/2010/main" val="1900207561"/>
              </p:ext>
            </p:extLst>
          </p:nvPr>
        </p:nvGraphicFramePr>
        <p:xfrm>
          <a:off x="595052" y="4336918"/>
          <a:ext cx="3771575" cy="1478537"/>
        </p:xfrm>
        <a:graphic>
          <a:graphicData uri="http://schemas.openxmlformats.org/drawingml/2006/table">
            <a:tbl>
              <a:tblPr firstRow="1" bandRow="1">
                <a:tableStyleId>{5C22544A-7EE6-4342-B048-85BDC9FD1C3A}</a:tableStyleId>
              </a:tblPr>
              <a:tblGrid>
                <a:gridCol w="1257192">
                  <a:extLst>
                    <a:ext uri="{9D8B030D-6E8A-4147-A177-3AD203B41FA5}">
                      <a16:colId xmlns:a16="http://schemas.microsoft.com/office/drawing/2014/main" val="3601002054"/>
                    </a:ext>
                  </a:extLst>
                </a:gridCol>
                <a:gridCol w="2514383">
                  <a:extLst>
                    <a:ext uri="{9D8B030D-6E8A-4147-A177-3AD203B41FA5}">
                      <a16:colId xmlns:a16="http://schemas.microsoft.com/office/drawing/2014/main" val="2379581783"/>
                    </a:ext>
                  </a:extLst>
                </a:gridCol>
              </a:tblGrid>
              <a:tr h="185420">
                <a:tc gridSpan="2">
                  <a:txBody>
                    <a:bodyPr/>
                    <a:lstStyle/>
                    <a:p>
                      <a:pPr algn="ctr"/>
                      <a:r>
                        <a:rPr lang="zh-TW" altLang="en-US" dirty="0">
                          <a:latin typeface="微軟正黑體" panose="020B0604030504040204" pitchFamily="34" charset="-120"/>
                          <a:ea typeface="微軟正黑體" panose="020B0604030504040204" pitchFamily="34" charset="-120"/>
                        </a:rPr>
                        <a:t>性別主流化工具</a:t>
                      </a:r>
                    </a:p>
                  </a:txBody>
                  <a:tcPr/>
                </a:tc>
                <a:tc hMerge="1">
                  <a:txBody>
                    <a:bodyPr/>
                    <a:lstStyle/>
                    <a:p>
                      <a:pPr algn="ctr"/>
                      <a:endParaRPr lang="en-US" altLang="zh-TW" dirty="0"/>
                    </a:p>
                  </a:txBody>
                  <a:tcPr/>
                </a:tc>
                <a:extLst>
                  <a:ext uri="{0D108BD9-81ED-4DB2-BD59-A6C34878D82A}">
                    <a16:rowId xmlns:a16="http://schemas.microsoft.com/office/drawing/2014/main" val="1813499280"/>
                  </a:ext>
                </a:extLst>
              </a:tr>
              <a:tr h="18542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t>年度</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預算數</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元</a:t>
                      </a:r>
                      <a:r>
                        <a:rPr lang="en-US" altLang="zh-TW" dirty="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396043401"/>
                  </a:ext>
                </a:extLst>
              </a:tr>
              <a:tr h="376177">
                <a:tc>
                  <a:txBody>
                    <a:bodyPr/>
                    <a:lstStyle/>
                    <a:p>
                      <a:pPr algn="ctr"/>
                      <a:r>
                        <a:rPr lang="en-US" altLang="zh-TW" dirty="0"/>
                        <a:t>112</a:t>
                      </a:r>
                      <a:endParaRPr lang="zh-TW" altLang="en-US" dirty="0"/>
                    </a:p>
                  </a:txBody>
                  <a:tcPr/>
                </a:tc>
                <a:tc>
                  <a:txBody>
                    <a:bodyPr/>
                    <a:lstStyle/>
                    <a:p>
                      <a:pPr algn="ctr"/>
                      <a:r>
                        <a:rPr lang="en-US" altLang="zh-TW" dirty="0">
                          <a:latin typeface="微軟正黑體" panose="020B0604030504040204" pitchFamily="34" charset="-120"/>
                          <a:ea typeface="微軟正黑體" panose="020B0604030504040204" pitchFamily="34" charset="-120"/>
                        </a:rPr>
                        <a:t>10,414,974</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414565361"/>
                  </a:ext>
                </a:extLst>
              </a:tr>
              <a:tr h="370840">
                <a:tc>
                  <a:txBody>
                    <a:bodyPr/>
                    <a:lstStyle/>
                    <a:p>
                      <a:pPr algn="ctr"/>
                      <a:r>
                        <a:rPr lang="en-US" altLang="zh-TW" dirty="0"/>
                        <a:t>111</a:t>
                      </a:r>
                      <a:endParaRPr lang="zh-TW" altLang="en-US" dirty="0"/>
                    </a:p>
                  </a:txBody>
                  <a:tcPr/>
                </a:tc>
                <a:tc>
                  <a:txBody>
                    <a:bodyPr/>
                    <a:lstStyle/>
                    <a:p>
                      <a:pPr algn="ctr"/>
                      <a:r>
                        <a:rPr lang="en-US" altLang="zh-TW" dirty="0">
                          <a:latin typeface="微軟正黑體" panose="020B0604030504040204" pitchFamily="34" charset="-120"/>
                          <a:ea typeface="微軟正黑體" panose="020B0604030504040204" pitchFamily="34" charset="-120"/>
                        </a:rPr>
                        <a:t>10,150,214</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3398877834"/>
                  </a:ext>
                </a:extLst>
              </a:tr>
            </a:tbl>
          </a:graphicData>
        </a:graphic>
      </p:graphicFrame>
      <p:sp>
        <p:nvSpPr>
          <p:cNvPr id="15" name="內容版面配置區 2">
            <a:extLst>
              <a:ext uri="{FF2B5EF4-FFF2-40B4-BE49-F238E27FC236}">
                <a16:creationId xmlns:a16="http://schemas.microsoft.com/office/drawing/2014/main" id="{B7ADD1BC-9094-4F42-97DC-BC6FEAFF6505}"/>
              </a:ext>
            </a:extLst>
          </p:cNvPr>
          <p:cNvSpPr txBox="1">
            <a:spLocks/>
          </p:cNvSpPr>
          <p:nvPr/>
        </p:nvSpPr>
        <p:spPr>
          <a:xfrm>
            <a:off x="4510675" y="4271786"/>
            <a:ext cx="6629400" cy="210285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a:lstStyle>
          <a:p>
            <a:pPr marL="0" indent="0">
              <a:lnSpc>
                <a:spcPct val="100000"/>
              </a:lnSpc>
              <a:spcBef>
                <a:spcPts val="800"/>
              </a:spcBef>
              <a:buNone/>
            </a:pPr>
            <a:r>
              <a:rPr lang="en-US" altLang="zh-TW" sz="2100" dirty="0">
                <a:solidFill>
                  <a:schemeClr val="tx2"/>
                </a:solidFill>
                <a:cs typeface="+mj-cs"/>
              </a:rPr>
              <a:t>112</a:t>
            </a:r>
            <a:r>
              <a:rPr lang="zh-TW" altLang="en-US" sz="2100" dirty="0">
                <a:solidFill>
                  <a:schemeClr val="tx2"/>
                </a:solidFill>
                <a:cs typeface="+mj-cs"/>
              </a:rPr>
              <a:t>年度辦理計畫項目例舉如下：</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1.</a:t>
            </a:r>
            <a:r>
              <a:rPr lang="zh-TW" altLang="en-US" sz="2100" dirty="0">
                <a:solidFill>
                  <a:schemeClr val="tx2"/>
                </a:solidFill>
                <a:cs typeface="+mj-cs"/>
              </a:rPr>
              <a:t>召開性別平等專案小組會議</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2.</a:t>
            </a:r>
            <a:r>
              <a:rPr lang="zh-TW" altLang="en-US" sz="2100" dirty="0">
                <a:solidFill>
                  <a:schemeClr val="tx2"/>
                </a:solidFill>
              </a:rPr>
              <a:t>辦理性別統計</a:t>
            </a:r>
            <a:endParaRPr lang="en-US" altLang="zh-TW" sz="2100" dirty="0">
              <a:solidFill>
                <a:schemeClr val="tx2"/>
              </a:solidFill>
            </a:endParaRPr>
          </a:p>
          <a:p>
            <a:pPr marL="0" indent="0">
              <a:lnSpc>
                <a:spcPct val="100000"/>
              </a:lnSpc>
              <a:spcBef>
                <a:spcPts val="800"/>
              </a:spcBef>
              <a:buNone/>
            </a:pPr>
            <a:r>
              <a:rPr lang="en-US" altLang="zh-TW" sz="2100" dirty="0">
                <a:solidFill>
                  <a:schemeClr val="tx2"/>
                </a:solidFill>
                <a:cs typeface="+mj-cs"/>
              </a:rPr>
              <a:t>3.</a:t>
            </a:r>
            <a:r>
              <a:rPr lang="zh-TW" altLang="en-US" sz="2100" dirty="0">
                <a:solidFill>
                  <a:schemeClr val="tx2"/>
                </a:solidFill>
                <a:cs typeface="+mj-cs"/>
              </a:rPr>
              <a:t>彙編性別預算</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4.</a:t>
            </a:r>
            <a:r>
              <a:rPr lang="zh-TW" altLang="en-US" sz="2100" dirty="0">
                <a:solidFill>
                  <a:schemeClr val="tx2"/>
                </a:solidFill>
                <a:cs typeface="+mj-cs"/>
              </a:rPr>
              <a:t>性別主流化課程</a:t>
            </a:r>
            <a:endParaRPr lang="en-US" altLang="zh-TW" sz="2100" dirty="0">
              <a:solidFill>
                <a:schemeClr val="tx2"/>
              </a:solidFill>
              <a:cs typeface="+mj-cs"/>
            </a:endParaRPr>
          </a:p>
        </p:txBody>
      </p:sp>
      <p:grpSp>
        <p:nvGrpSpPr>
          <p:cNvPr id="18" name="群組 17">
            <a:extLst>
              <a:ext uri="{FF2B5EF4-FFF2-40B4-BE49-F238E27FC236}">
                <a16:creationId xmlns:a16="http://schemas.microsoft.com/office/drawing/2014/main" id="{81D7172F-E22E-4362-BCE9-CE17BE848B56}"/>
              </a:ext>
            </a:extLst>
          </p:cNvPr>
          <p:cNvGrpSpPr/>
          <p:nvPr/>
        </p:nvGrpSpPr>
        <p:grpSpPr>
          <a:xfrm>
            <a:off x="9163721" y="5262957"/>
            <a:ext cx="2433227" cy="893223"/>
            <a:chOff x="7393575" y="6045217"/>
            <a:chExt cx="1176651" cy="598255"/>
          </a:xfrm>
        </p:grpSpPr>
        <p:pic>
          <p:nvPicPr>
            <p:cNvPr id="19" name="圖片 18">
              <a:extLst>
                <a:ext uri="{FF2B5EF4-FFF2-40B4-BE49-F238E27FC236}">
                  <a16:creationId xmlns:a16="http://schemas.microsoft.com/office/drawing/2014/main" id="{87D6FB14-480C-4A94-8D4E-5386D2E7B94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437244">
              <a:off x="7393575" y="6045217"/>
              <a:ext cx="568684" cy="598255"/>
            </a:xfrm>
            <a:prstGeom prst="rect">
              <a:avLst/>
            </a:prstGeom>
          </p:spPr>
        </p:pic>
        <p:pic>
          <p:nvPicPr>
            <p:cNvPr id="20" name="圖片 19">
              <a:extLst>
                <a:ext uri="{FF2B5EF4-FFF2-40B4-BE49-F238E27FC236}">
                  <a16:creationId xmlns:a16="http://schemas.microsoft.com/office/drawing/2014/main" id="{AD74ED07-EECF-4620-8D99-A4A724C0787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437244">
              <a:off x="8278562" y="6312282"/>
              <a:ext cx="291664" cy="306830"/>
            </a:xfrm>
            <a:prstGeom prst="rect">
              <a:avLst/>
            </a:prstGeom>
          </p:spPr>
        </p:pic>
        <p:pic>
          <p:nvPicPr>
            <p:cNvPr id="21" name="圖片 20">
              <a:extLst>
                <a:ext uri="{FF2B5EF4-FFF2-40B4-BE49-F238E27FC236}">
                  <a16:creationId xmlns:a16="http://schemas.microsoft.com/office/drawing/2014/main" id="{CC4645D0-F24E-465C-971A-7867C23ABD8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1437244">
              <a:off x="7900480" y="6184171"/>
              <a:ext cx="410828" cy="432191"/>
            </a:xfrm>
            <a:prstGeom prst="rect">
              <a:avLst/>
            </a:prstGeom>
          </p:spPr>
        </p:pic>
      </p:grpSp>
    </p:spTree>
    <p:extLst>
      <p:ext uri="{BB962C8B-B14F-4D97-AF65-F5344CB8AC3E}">
        <p14:creationId xmlns:p14="http://schemas.microsoft.com/office/powerpoint/2010/main" val="22788357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B3C5FBCD-0B46-447A-AB98-C2BB4EA35144}" type="slidenum">
              <a:rPr lang="en-US" altLang="zh-TW" smtClean="0"/>
              <a:pPr/>
              <a:t>10</a:t>
            </a:fld>
            <a:endParaRPr lang="en-US" altLang="zh-TW"/>
          </a:p>
        </p:txBody>
      </p:sp>
      <p:sp>
        <p:nvSpPr>
          <p:cNvPr id="10" name="標題 1">
            <a:extLst>
              <a:ext uri="{FF2B5EF4-FFF2-40B4-BE49-F238E27FC236}">
                <a16:creationId xmlns:a16="http://schemas.microsoft.com/office/drawing/2014/main" id="{5E6225C7-2A82-486E-9139-E3F437B68943}"/>
              </a:ext>
            </a:extLst>
          </p:cNvPr>
          <p:cNvSpPr txBox="1">
            <a:spLocks/>
          </p:cNvSpPr>
          <p:nvPr/>
        </p:nvSpPr>
        <p:spPr bwMode="auto">
          <a:xfrm>
            <a:off x="1335024" y="54008"/>
            <a:ext cx="9079992"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zh-TW" altLang="en-US" sz="5200" kern="0" dirty="0">
                <a:latin typeface="微軟正黑體" panose="020B0604030504040204" pitchFamily="34" charset="-120"/>
                <a:ea typeface="微軟正黑體" panose="020B0604030504040204" pitchFamily="34" charset="-120"/>
              </a:rPr>
              <a:t>貳、關於性別預算</a:t>
            </a:r>
            <a:endParaRPr lang="zh-TW" altLang="zh-TW" kern="0" dirty="0">
              <a:latin typeface="微軟正黑體" panose="020B0604030504040204" pitchFamily="34" charset="-120"/>
              <a:ea typeface="微軟正黑體" panose="020B0604030504040204" pitchFamily="34" charset="-120"/>
            </a:endParaRPr>
          </a:p>
        </p:txBody>
      </p:sp>
      <p:sp>
        <p:nvSpPr>
          <p:cNvPr id="11" name="標題 1">
            <a:extLst>
              <a:ext uri="{FF2B5EF4-FFF2-40B4-BE49-F238E27FC236}">
                <a16:creationId xmlns:a16="http://schemas.microsoft.com/office/drawing/2014/main" id="{717C40B9-C767-46AC-94F9-CCA3ACA37148}"/>
              </a:ext>
            </a:extLst>
          </p:cNvPr>
          <p:cNvSpPr txBox="1">
            <a:spLocks/>
          </p:cNvSpPr>
          <p:nvPr/>
        </p:nvSpPr>
        <p:spPr bwMode="auto">
          <a:xfrm>
            <a:off x="157768" y="1138243"/>
            <a:ext cx="11537408" cy="24096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pPr marL="457200" indent="-457200" algn="just">
              <a:buFont typeface="Wingdings" panose="05000000000000000000" pitchFamily="2" charset="2"/>
              <a:buChar char="l"/>
            </a:pPr>
            <a:r>
              <a:rPr lang="zh-TW" altLang="en-US" sz="3200" b="0" kern="0" dirty="0">
                <a:latin typeface="微軟正黑體" panose="020B0604030504040204" pitchFamily="34" charset="-120"/>
                <a:ea typeface="微軟正黑體" panose="020B0604030504040204" pitchFamily="34" charset="-120"/>
              </a:rPr>
              <a:t>促進性別平等相關法令：依據</a:t>
            </a:r>
            <a:r>
              <a:rPr lang="zh-TW" altLang="en-US" sz="3200" b="0" kern="0" dirty="0">
                <a:solidFill>
                  <a:srgbClr val="FF0000"/>
                </a:solidFill>
                <a:latin typeface="微軟正黑體" panose="020B0604030504040204" pitchFamily="34" charset="-120"/>
                <a:ea typeface="微軟正黑體" panose="020B0604030504040204" pitchFamily="34" charset="-120"/>
              </a:rPr>
              <a:t>性別平等</a:t>
            </a:r>
            <a:r>
              <a:rPr lang="zh-TW" altLang="en-US" sz="3200" b="0" kern="0" dirty="0">
                <a:latin typeface="微軟正黑體" panose="020B0604030504040204" pitchFamily="34" charset="-120"/>
                <a:ea typeface="微軟正黑體" panose="020B0604030504040204" pitchFamily="34" charset="-120"/>
              </a:rPr>
              <a:t>相關</a:t>
            </a:r>
            <a:r>
              <a:rPr lang="zh-TW" altLang="en-US" sz="3200" b="0" kern="0" dirty="0">
                <a:solidFill>
                  <a:srgbClr val="FF0000"/>
                </a:solidFill>
                <a:latin typeface="微軟正黑體" panose="020B0604030504040204" pitchFamily="34" charset="-120"/>
                <a:ea typeface="微軟正黑體" panose="020B0604030504040204" pitchFamily="34" charset="-120"/>
              </a:rPr>
              <a:t>法令</a:t>
            </a:r>
            <a:r>
              <a:rPr lang="en-US" altLang="zh-TW" sz="3200" b="0" kern="0" dirty="0">
                <a:latin typeface="微軟正黑體" panose="020B0604030504040204" pitchFamily="34" charset="-120"/>
                <a:ea typeface="微軟正黑體" panose="020B0604030504040204" pitchFamily="34" charset="-120"/>
              </a:rPr>
              <a:t>(</a:t>
            </a:r>
            <a:r>
              <a:rPr lang="zh-TW" altLang="en-US" sz="3200" b="0" kern="0" dirty="0">
                <a:latin typeface="微軟正黑體" panose="020B0604030504040204" pitchFamily="34" charset="-120"/>
                <a:ea typeface="微軟正黑體" panose="020B0604030504040204" pitchFamily="34" charset="-120"/>
              </a:rPr>
              <a:t>如性別平等工作法、性別平等教育法、家庭暴力防治法、性騷擾防治法、公共場所母乳哺育條例、消除對婦女一切形式歧視公約施行法等</a:t>
            </a:r>
            <a:r>
              <a:rPr lang="en-US" altLang="zh-TW" sz="3200" b="0" kern="0" dirty="0">
                <a:latin typeface="微軟正黑體" panose="020B0604030504040204" pitchFamily="34" charset="-120"/>
                <a:ea typeface="微軟正黑體" panose="020B0604030504040204" pitchFamily="34" charset="-120"/>
              </a:rPr>
              <a:t>)</a:t>
            </a:r>
            <a:r>
              <a:rPr lang="zh-TW" altLang="en-US" sz="3200" b="0" kern="0" dirty="0">
                <a:latin typeface="微軟正黑體" panose="020B0604030504040204" pitchFamily="34" charset="-120"/>
                <a:ea typeface="微軟正黑體" panose="020B0604030504040204" pitchFamily="34" charset="-120"/>
              </a:rPr>
              <a:t>。</a:t>
            </a:r>
            <a:endParaRPr lang="en-US" altLang="zh-TW" sz="3200" b="0" kern="0" dirty="0">
              <a:latin typeface="微軟正黑體" panose="020B0604030504040204" pitchFamily="34" charset="-120"/>
              <a:ea typeface="微軟正黑體" panose="020B0604030504040204" pitchFamily="34" charset="-120"/>
            </a:endParaRPr>
          </a:p>
        </p:txBody>
      </p:sp>
      <p:graphicFrame>
        <p:nvGraphicFramePr>
          <p:cNvPr id="14" name="表格 13">
            <a:extLst>
              <a:ext uri="{FF2B5EF4-FFF2-40B4-BE49-F238E27FC236}">
                <a16:creationId xmlns:a16="http://schemas.microsoft.com/office/drawing/2014/main" id="{B34578F1-903B-4F5D-8444-0BC565537F67}"/>
              </a:ext>
            </a:extLst>
          </p:cNvPr>
          <p:cNvGraphicFramePr>
            <a:graphicFrameLocks noGrp="1"/>
          </p:cNvGraphicFramePr>
          <p:nvPr>
            <p:extLst>
              <p:ext uri="{D42A27DB-BD31-4B8C-83A1-F6EECF244321}">
                <p14:modId xmlns:p14="http://schemas.microsoft.com/office/powerpoint/2010/main" val="1992307074"/>
              </p:ext>
            </p:extLst>
          </p:nvPr>
        </p:nvGraphicFramePr>
        <p:xfrm>
          <a:off x="682711" y="3498874"/>
          <a:ext cx="3771575" cy="1478537"/>
        </p:xfrm>
        <a:graphic>
          <a:graphicData uri="http://schemas.openxmlformats.org/drawingml/2006/table">
            <a:tbl>
              <a:tblPr firstRow="1" bandRow="1">
                <a:tableStyleId>{5C22544A-7EE6-4342-B048-85BDC9FD1C3A}</a:tableStyleId>
              </a:tblPr>
              <a:tblGrid>
                <a:gridCol w="1257192">
                  <a:extLst>
                    <a:ext uri="{9D8B030D-6E8A-4147-A177-3AD203B41FA5}">
                      <a16:colId xmlns:a16="http://schemas.microsoft.com/office/drawing/2014/main" val="3601002054"/>
                    </a:ext>
                  </a:extLst>
                </a:gridCol>
                <a:gridCol w="2514383">
                  <a:extLst>
                    <a:ext uri="{9D8B030D-6E8A-4147-A177-3AD203B41FA5}">
                      <a16:colId xmlns:a16="http://schemas.microsoft.com/office/drawing/2014/main" val="2379581783"/>
                    </a:ext>
                  </a:extLst>
                </a:gridCol>
              </a:tblGrid>
              <a:tr h="185420">
                <a:tc gridSpan="2">
                  <a:txBody>
                    <a:bodyPr/>
                    <a:lstStyle/>
                    <a:p>
                      <a:pPr algn="ctr"/>
                      <a:r>
                        <a:rPr lang="zh-TW" altLang="en-US" dirty="0">
                          <a:latin typeface="微軟正黑體" panose="020B0604030504040204" pitchFamily="34" charset="-120"/>
                          <a:ea typeface="微軟正黑體" panose="020B0604030504040204" pitchFamily="34" charset="-120"/>
                        </a:rPr>
                        <a:t>促進性別平等相關法令</a:t>
                      </a:r>
                    </a:p>
                  </a:txBody>
                  <a:tcPr/>
                </a:tc>
                <a:tc hMerge="1">
                  <a:txBody>
                    <a:bodyPr/>
                    <a:lstStyle/>
                    <a:p>
                      <a:pPr algn="ctr"/>
                      <a:endParaRPr lang="en-US" altLang="zh-TW" dirty="0"/>
                    </a:p>
                  </a:txBody>
                  <a:tcPr/>
                </a:tc>
                <a:extLst>
                  <a:ext uri="{0D108BD9-81ED-4DB2-BD59-A6C34878D82A}">
                    <a16:rowId xmlns:a16="http://schemas.microsoft.com/office/drawing/2014/main" val="1813499280"/>
                  </a:ext>
                </a:extLst>
              </a:tr>
              <a:tr h="18542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t>年度</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預算數</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元</a:t>
                      </a:r>
                      <a:r>
                        <a:rPr lang="en-US" altLang="zh-TW" dirty="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396043401"/>
                  </a:ext>
                </a:extLst>
              </a:tr>
              <a:tr h="376177">
                <a:tc>
                  <a:txBody>
                    <a:bodyPr/>
                    <a:lstStyle/>
                    <a:p>
                      <a:pPr algn="ctr"/>
                      <a:r>
                        <a:rPr lang="en-US" altLang="zh-TW" dirty="0"/>
                        <a:t>112</a:t>
                      </a:r>
                      <a:endParaRPr lang="zh-TW" altLang="en-US" dirty="0"/>
                    </a:p>
                  </a:txBody>
                  <a:tcPr/>
                </a:tc>
                <a:tc>
                  <a:txBody>
                    <a:bodyPr/>
                    <a:lstStyle/>
                    <a:p>
                      <a:pPr algn="ctr"/>
                      <a:r>
                        <a:rPr lang="en-US" altLang="zh-TW" dirty="0">
                          <a:latin typeface="微軟正黑體" panose="020B0604030504040204" pitchFamily="34" charset="-120"/>
                          <a:ea typeface="微軟正黑體" panose="020B0604030504040204" pitchFamily="34" charset="-120"/>
                        </a:rPr>
                        <a:t>271,544,800</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414565361"/>
                  </a:ext>
                </a:extLst>
              </a:tr>
              <a:tr h="370840">
                <a:tc>
                  <a:txBody>
                    <a:bodyPr/>
                    <a:lstStyle/>
                    <a:p>
                      <a:pPr algn="ctr"/>
                      <a:r>
                        <a:rPr lang="en-US" altLang="zh-TW" dirty="0"/>
                        <a:t>111</a:t>
                      </a:r>
                      <a:endParaRPr lang="zh-TW" altLang="en-US" dirty="0"/>
                    </a:p>
                  </a:txBody>
                  <a:tcPr/>
                </a:tc>
                <a:tc>
                  <a:txBody>
                    <a:bodyPr/>
                    <a:lstStyle/>
                    <a:p>
                      <a:pPr algn="ctr"/>
                      <a:r>
                        <a:rPr lang="en-US" altLang="zh-TW" dirty="0">
                          <a:latin typeface="微軟正黑體" panose="020B0604030504040204" pitchFamily="34" charset="-120"/>
                          <a:ea typeface="微軟正黑體" panose="020B0604030504040204" pitchFamily="34" charset="-120"/>
                        </a:rPr>
                        <a:t>244,040,520</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3398877834"/>
                  </a:ext>
                </a:extLst>
              </a:tr>
            </a:tbl>
          </a:graphicData>
        </a:graphic>
      </p:graphicFrame>
      <p:sp>
        <p:nvSpPr>
          <p:cNvPr id="15" name="內容版面配置區 2">
            <a:extLst>
              <a:ext uri="{FF2B5EF4-FFF2-40B4-BE49-F238E27FC236}">
                <a16:creationId xmlns:a16="http://schemas.microsoft.com/office/drawing/2014/main" id="{B7ADD1BC-9094-4F42-97DC-BC6FEAFF6505}"/>
              </a:ext>
            </a:extLst>
          </p:cNvPr>
          <p:cNvSpPr txBox="1">
            <a:spLocks/>
          </p:cNvSpPr>
          <p:nvPr/>
        </p:nvSpPr>
        <p:spPr>
          <a:xfrm>
            <a:off x="4638691" y="3457970"/>
            <a:ext cx="6629400" cy="210285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a:lstStyle>
          <a:p>
            <a:pPr marL="0" indent="0">
              <a:lnSpc>
                <a:spcPct val="100000"/>
              </a:lnSpc>
              <a:spcBef>
                <a:spcPts val="800"/>
              </a:spcBef>
              <a:buNone/>
            </a:pPr>
            <a:r>
              <a:rPr lang="en-US" altLang="zh-TW" sz="2100" dirty="0">
                <a:solidFill>
                  <a:schemeClr val="tx2"/>
                </a:solidFill>
                <a:cs typeface="+mj-cs"/>
              </a:rPr>
              <a:t>112</a:t>
            </a:r>
            <a:r>
              <a:rPr lang="zh-TW" altLang="en-US" sz="2100" dirty="0">
                <a:solidFill>
                  <a:schemeClr val="tx2"/>
                </a:solidFill>
                <a:cs typeface="+mj-cs"/>
              </a:rPr>
              <a:t>年度辦理計畫項目例舉如下：</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1.</a:t>
            </a:r>
            <a:r>
              <a:rPr lang="zh-TW" altLang="en-US" sz="2100" dirty="0">
                <a:solidFill>
                  <a:schemeClr val="tx2"/>
                </a:solidFill>
                <a:cs typeface="+mj-cs"/>
              </a:rPr>
              <a:t>落實設置性別友善廁所</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2.</a:t>
            </a:r>
            <a:r>
              <a:rPr lang="zh-TW" altLang="en-US" sz="2100" dirty="0">
                <a:solidFill>
                  <a:schemeClr val="tx2"/>
                </a:solidFill>
              </a:rPr>
              <a:t>家庭暴力暨性侵害服務支持發展方案</a:t>
            </a:r>
            <a:endParaRPr lang="en-US" altLang="zh-TW" sz="2100" dirty="0">
              <a:solidFill>
                <a:schemeClr val="tx2"/>
              </a:solidFill>
            </a:endParaRPr>
          </a:p>
          <a:p>
            <a:pPr marL="0" indent="0">
              <a:lnSpc>
                <a:spcPct val="100000"/>
              </a:lnSpc>
              <a:spcBef>
                <a:spcPts val="800"/>
              </a:spcBef>
              <a:buNone/>
            </a:pPr>
            <a:r>
              <a:rPr lang="en-US" altLang="zh-TW" sz="2100" dirty="0">
                <a:solidFill>
                  <a:schemeClr val="tx2"/>
                </a:solidFill>
                <a:cs typeface="+mj-cs"/>
              </a:rPr>
              <a:t>3.</a:t>
            </a:r>
            <a:r>
              <a:rPr lang="zh-TW" altLang="en-US" sz="2100" dirty="0">
                <a:solidFill>
                  <a:schemeClr val="tx2"/>
                </a:solidFill>
                <a:cs typeface="+mj-cs"/>
              </a:rPr>
              <a:t>跟騷宣導</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4.</a:t>
            </a:r>
            <a:r>
              <a:rPr lang="zh-TW" altLang="en-US" sz="2100" dirty="0">
                <a:solidFill>
                  <a:schemeClr val="tx2"/>
                </a:solidFill>
                <a:cs typeface="+mj-cs"/>
              </a:rPr>
              <a:t>哺乳室使用維護費</a:t>
            </a:r>
            <a:endParaRPr lang="en-US" altLang="zh-TW" sz="2100" dirty="0">
              <a:solidFill>
                <a:schemeClr val="tx2"/>
              </a:solidFill>
              <a:cs typeface="+mj-cs"/>
            </a:endParaRPr>
          </a:p>
        </p:txBody>
      </p:sp>
      <p:grpSp>
        <p:nvGrpSpPr>
          <p:cNvPr id="13" name="群組 12">
            <a:extLst>
              <a:ext uri="{FF2B5EF4-FFF2-40B4-BE49-F238E27FC236}">
                <a16:creationId xmlns:a16="http://schemas.microsoft.com/office/drawing/2014/main" id="{026DB128-6F1A-4927-89CB-E30A7B643EC2}"/>
              </a:ext>
            </a:extLst>
          </p:cNvPr>
          <p:cNvGrpSpPr/>
          <p:nvPr/>
        </p:nvGrpSpPr>
        <p:grpSpPr>
          <a:xfrm>
            <a:off x="9116568" y="5209078"/>
            <a:ext cx="2433227" cy="893223"/>
            <a:chOff x="7393575" y="6045217"/>
            <a:chExt cx="1176651" cy="598255"/>
          </a:xfrm>
        </p:grpSpPr>
        <p:pic>
          <p:nvPicPr>
            <p:cNvPr id="18" name="圖片 17">
              <a:extLst>
                <a:ext uri="{FF2B5EF4-FFF2-40B4-BE49-F238E27FC236}">
                  <a16:creationId xmlns:a16="http://schemas.microsoft.com/office/drawing/2014/main" id="{AAF23B18-2F32-4614-9139-D4BA3704D3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437244">
              <a:off x="7393575" y="6045217"/>
              <a:ext cx="568684" cy="598255"/>
            </a:xfrm>
            <a:prstGeom prst="rect">
              <a:avLst/>
            </a:prstGeom>
          </p:spPr>
        </p:pic>
        <p:pic>
          <p:nvPicPr>
            <p:cNvPr id="19" name="圖片 18">
              <a:extLst>
                <a:ext uri="{FF2B5EF4-FFF2-40B4-BE49-F238E27FC236}">
                  <a16:creationId xmlns:a16="http://schemas.microsoft.com/office/drawing/2014/main" id="{4DC85850-2DAA-43F5-BDE4-924A7B79E73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437244">
              <a:off x="8278562" y="6312282"/>
              <a:ext cx="291664" cy="306830"/>
            </a:xfrm>
            <a:prstGeom prst="rect">
              <a:avLst/>
            </a:prstGeom>
          </p:spPr>
        </p:pic>
        <p:pic>
          <p:nvPicPr>
            <p:cNvPr id="20" name="圖片 19">
              <a:extLst>
                <a:ext uri="{FF2B5EF4-FFF2-40B4-BE49-F238E27FC236}">
                  <a16:creationId xmlns:a16="http://schemas.microsoft.com/office/drawing/2014/main" id="{B322D92D-3171-4F3E-B225-4E8D7D89C3D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1437244">
              <a:off x="7900480" y="6184171"/>
              <a:ext cx="410828" cy="432191"/>
            </a:xfrm>
            <a:prstGeom prst="rect">
              <a:avLst/>
            </a:prstGeom>
          </p:spPr>
        </p:pic>
      </p:grpSp>
    </p:spTree>
    <p:extLst>
      <p:ext uri="{BB962C8B-B14F-4D97-AF65-F5344CB8AC3E}">
        <p14:creationId xmlns:p14="http://schemas.microsoft.com/office/powerpoint/2010/main" val="16634773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B3C5FBCD-0B46-447A-AB98-C2BB4EA35144}" type="slidenum">
              <a:rPr lang="en-US" altLang="zh-TW" smtClean="0"/>
              <a:pPr/>
              <a:t>11</a:t>
            </a:fld>
            <a:endParaRPr lang="en-US" altLang="zh-TW"/>
          </a:p>
        </p:txBody>
      </p:sp>
      <p:sp>
        <p:nvSpPr>
          <p:cNvPr id="10" name="標題 1">
            <a:extLst>
              <a:ext uri="{FF2B5EF4-FFF2-40B4-BE49-F238E27FC236}">
                <a16:creationId xmlns:a16="http://schemas.microsoft.com/office/drawing/2014/main" id="{5E6225C7-2A82-486E-9139-E3F437B68943}"/>
              </a:ext>
            </a:extLst>
          </p:cNvPr>
          <p:cNvSpPr txBox="1">
            <a:spLocks/>
          </p:cNvSpPr>
          <p:nvPr/>
        </p:nvSpPr>
        <p:spPr bwMode="auto">
          <a:xfrm>
            <a:off x="1335024" y="54008"/>
            <a:ext cx="9079992"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zh-TW" altLang="en-US" sz="5200" kern="0" dirty="0">
                <a:latin typeface="微軟正黑體" panose="020B0604030504040204" pitchFamily="34" charset="-120"/>
                <a:ea typeface="微軟正黑體" panose="020B0604030504040204" pitchFamily="34" charset="-120"/>
              </a:rPr>
              <a:t>貳、關於性別預算</a:t>
            </a:r>
            <a:endParaRPr lang="zh-TW" altLang="zh-TW" kern="0" dirty="0">
              <a:latin typeface="微軟正黑體" panose="020B0604030504040204" pitchFamily="34" charset="-120"/>
              <a:ea typeface="微軟正黑體" panose="020B0604030504040204" pitchFamily="34" charset="-120"/>
            </a:endParaRPr>
          </a:p>
        </p:txBody>
      </p:sp>
      <p:sp>
        <p:nvSpPr>
          <p:cNvPr id="11" name="標題 1">
            <a:extLst>
              <a:ext uri="{FF2B5EF4-FFF2-40B4-BE49-F238E27FC236}">
                <a16:creationId xmlns:a16="http://schemas.microsoft.com/office/drawing/2014/main" id="{717C40B9-C767-46AC-94F9-CCA3ACA37148}"/>
              </a:ext>
            </a:extLst>
          </p:cNvPr>
          <p:cNvSpPr txBox="1">
            <a:spLocks/>
          </p:cNvSpPr>
          <p:nvPr/>
        </p:nvSpPr>
        <p:spPr bwMode="auto">
          <a:xfrm>
            <a:off x="166912" y="1092523"/>
            <a:ext cx="11537408" cy="24096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pPr marL="457200" indent="-457200" algn="just">
              <a:buFont typeface="Wingdings" panose="05000000000000000000" pitchFamily="2" charset="2"/>
              <a:buChar char="l"/>
            </a:pPr>
            <a:r>
              <a:rPr lang="zh-TW" altLang="en-US" sz="3200" b="0" kern="0" dirty="0">
                <a:latin typeface="微軟正黑體" panose="020B0604030504040204" pitchFamily="34" charset="-120"/>
                <a:ea typeface="微軟正黑體" panose="020B0604030504040204" pitchFamily="34" charset="-120"/>
              </a:rPr>
              <a:t>其他促進性別平等業務：</a:t>
            </a:r>
            <a:r>
              <a:rPr lang="zh-TW" altLang="en-US" sz="3200" b="0" kern="0" dirty="0">
                <a:solidFill>
                  <a:srgbClr val="FF0000"/>
                </a:solidFill>
                <a:latin typeface="微軟正黑體" panose="020B0604030504040204" pitchFamily="34" charset="-120"/>
                <a:ea typeface="微軟正黑體" panose="020B0604030504040204" pitchFamily="34" charset="-120"/>
              </a:rPr>
              <a:t>非屬「經性別影響評估之方案計畫」、「性別平等政策方針」、「性別主流化工具」及「促進性別平等相關法令」計</a:t>
            </a:r>
            <a:r>
              <a:rPr lang="en-US" altLang="zh-TW" sz="3200" b="0" kern="0" dirty="0">
                <a:solidFill>
                  <a:srgbClr val="FF0000"/>
                </a:solidFill>
                <a:latin typeface="微軟正黑體" panose="020B0604030504040204" pitchFamily="34" charset="-120"/>
                <a:ea typeface="微軟正黑體" panose="020B0604030504040204" pitchFamily="34" charset="-120"/>
              </a:rPr>
              <a:t>4</a:t>
            </a:r>
            <a:r>
              <a:rPr lang="zh-TW" altLang="en-US" sz="3200" b="0" kern="0" dirty="0">
                <a:solidFill>
                  <a:srgbClr val="FF0000"/>
                </a:solidFill>
                <a:latin typeface="微軟正黑體" panose="020B0604030504040204" pitchFamily="34" charset="-120"/>
                <a:ea typeface="微軟正黑體" panose="020B0604030504040204" pitchFamily="34" charset="-120"/>
              </a:rPr>
              <a:t>類</a:t>
            </a:r>
            <a:r>
              <a:rPr lang="zh-TW" altLang="en-US" sz="3200" b="0" kern="0" dirty="0">
                <a:latin typeface="微軟正黑體" panose="020B0604030504040204" pitchFamily="34" charset="-120"/>
                <a:ea typeface="微軟正黑體" panose="020B0604030504040204" pitchFamily="34" charset="-120"/>
              </a:rPr>
              <a:t>，但具有促進</a:t>
            </a:r>
            <a:r>
              <a:rPr lang="zh-TW" altLang="en-US" sz="3200" b="0" kern="0" dirty="0">
                <a:solidFill>
                  <a:schemeClr val="accent5">
                    <a:lumMod val="50000"/>
                  </a:schemeClr>
                </a:solidFill>
                <a:latin typeface="微軟正黑體" panose="020B0604030504040204" pitchFamily="34" charset="-120"/>
                <a:ea typeface="微軟正黑體" panose="020B0604030504040204" pitchFamily="34" charset="-120"/>
              </a:rPr>
              <a:t>性別平等</a:t>
            </a:r>
            <a:r>
              <a:rPr lang="zh-TW" altLang="en-US" sz="3200" b="0" kern="0" dirty="0">
                <a:latin typeface="微軟正黑體" panose="020B0604030504040204" pitchFamily="34" charset="-120"/>
                <a:ea typeface="微軟正黑體" panose="020B0604030504040204" pitchFamily="34" charset="-120"/>
              </a:rPr>
              <a:t>目的或效果者。</a:t>
            </a:r>
            <a:endParaRPr lang="en-US" altLang="zh-TW" sz="3200" b="0" kern="0" dirty="0">
              <a:latin typeface="微軟正黑體" panose="020B0604030504040204" pitchFamily="34" charset="-120"/>
              <a:ea typeface="微軟正黑體" panose="020B0604030504040204" pitchFamily="34" charset="-120"/>
            </a:endParaRPr>
          </a:p>
        </p:txBody>
      </p:sp>
      <p:graphicFrame>
        <p:nvGraphicFramePr>
          <p:cNvPr id="14" name="表格 13">
            <a:extLst>
              <a:ext uri="{FF2B5EF4-FFF2-40B4-BE49-F238E27FC236}">
                <a16:creationId xmlns:a16="http://schemas.microsoft.com/office/drawing/2014/main" id="{B34578F1-903B-4F5D-8444-0BC565537F67}"/>
              </a:ext>
            </a:extLst>
          </p:cNvPr>
          <p:cNvGraphicFramePr>
            <a:graphicFrameLocks noGrp="1"/>
          </p:cNvGraphicFramePr>
          <p:nvPr>
            <p:extLst>
              <p:ext uri="{D42A27DB-BD31-4B8C-83A1-F6EECF244321}">
                <p14:modId xmlns:p14="http://schemas.microsoft.com/office/powerpoint/2010/main" val="2913474166"/>
              </p:ext>
            </p:extLst>
          </p:nvPr>
        </p:nvGraphicFramePr>
        <p:xfrm>
          <a:off x="700999" y="3462298"/>
          <a:ext cx="3771575" cy="1478537"/>
        </p:xfrm>
        <a:graphic>
          <a:graphicData uri="http://schemas.openxmlformats.org/drawingml/2006/table">
            <a:tbl>
              <a:tblPr firstRow="1" bandRow="1">
                <a:tableStyleId>{5C22544A-7EE6-4342-B048-85BDC9FD1C3A}</a:tableStyleId>
              </a:tblPr>
              <a:tblGrid>
                <a:gridCol w="1257192">
                  <a:extLst>
                    <a:ext uri="{9D8B030D-6E8A-4147-A177-3AD203B41FA5}">
                      <a16:colId xmlns:a16="http://schemas.microsoft.com/office/drawing/2014/main" val="3601002054"/>
                    </a:ext>
                  </a:extLst>
                </a:gridCol>
                <a:gridCol w="2514383">
                  <a:extLst>
                    <a:ext uri="{9D8B030D-6E8A-4147-A177-3AD203B41FA5}">
                      <a16:colId xmlns:a16="http://schemas.microsoft.com/office/drawing/2014/main" val="2379581783"/>
                    </a:ext>
                  </a:extLst>
                </a:gridCol>
              </a:tblGrid>
              <a:tr h="185420">
                <a:tc gridSpan="2">
                  <a:txBody>
                    <a:bodyPr/>
                    <a:lstStyle/>
                    <a:p>
                      <a:pPr algn="ctr"/>
                      <a:r>
                        <a:rPr lang="zh-TW" altLang="en-US" dirty="0">
                          <a:latin typeface="微軟正黑體" panose="020B0604030504040204" pitchFamily="34" charset="-120"/>
                          <a:ea typeface="微軟正黑體" panose="020B0604030504040204" pitchFamily="34" charset="-120"/>
                        </a:rPr>
                        <a:t>其他促進性別平等業務</a:t>
                      </a:r>
                    </a:p>
                  </a:txBody>
                  <a:tcPr/>
                </a:tc>
                <a:tc hMerge="1">
                  <a:txBody>
                    <a:bodyPr/>
                    <a:lstStyle/>
                    <a:p>
                      <a:pPr algn="ctr"/>
                      <a:endParaRPr lang="en-US" altLang="zh-TW" dirty="0"/>
                    </a:p>
                  </a:txBody>
                  <a:tcPr/>
                </a:tc>
                <a:extLst>
                  <a:ext uri="{0D108BD9-81ED-4DB2-BD59-A6C34878D82A}">
                    <a16:rowId xmlns:a16="http://schemas.microsoft.com/office/drawing/2014/main" val="1813499280"/>
                  </a:ext>
                </a:extLst>
              </a:tr>
              <a:tr h="18542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t>年度</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預算數</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元</a:t>
                      </a:r>
                      <a:r>
                        <a:rPr lang="en-US" altLang="zh-TW" dirty="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396043401"/>
                  </a:ext>
                </a:extLst>
              </a:tr>
              <a:tr h="376177">
                <a:tc>
                  <a:txBody>
                    <a:bodyPr/>
                    <a:lstStyle/>
                    <a:p>
                      <a:pPr algn="ctr"/>
                      <a:r>
                        <a:rPr lang="en-US" altLang="zh-TW" dirty="0"/>
                        <a:t>112</a:t>
                      </a:r>
                      <a:endParaRPr lang="zh-TW" altLang="en-US" dirty="0"/>
                    </a:p>
                  </a:txBody>
                  <a:tcPr/>
                </a:tc>
                <a:tc>
                  <a:txBody>
                    <a:bodyPr/>
                    <a:lstStyle/>
                    <a:p>
                      <a:pPr algn="ctr"/>
                      <a:r>
                        <a:rPr lang="en-US" altLang="zh-TW" dirty="0">
                          <a:latin typeface="微軟正黑體" panose="020B0604030504040204" pitchFamily="34" charset="-120"/>
                          <a:ea typeface="微軟正黑體" panose="020B0604030504040204" pitchFamily="34" charset="-120"/>
                        </a:rPr>
                        <a:t>424,772,937</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414565361"/>
                  </a:ext>
                </a:extLst>
              </a:tr>
              <a:tr h="370840">
                <a:tc>
                  <a:txBody>
                    <a:bodyPr/>
                    <a:lstStyle/>
                    <a:p>
                      <a:pPr algn="ctr"/>
                      <a:r>
                        <a:rPr lang="en-US" altLang="zh-TW" dirty="0"/>
                        <a:t>111</a:t>
                      </a:r>
                      <a:endParaRPr lang="zh-TW" altLang="en-US" dirty="0"/>
                    </a:p>
                  </a:txBody>
                  <a:tcPr/>
                </a:tc>
                <a:tc>
                  <a:txBody>
                    <a:bodyPr/>
                    <a:lstStyle/>
                    <a:p>
                      <a:pPr algn="ctr"/>
                      <a:r>
                        <a:rPr lang="en-US" altLang="zh-TW" dirty="0">
                          <a:latin typeface="微軟正黑體" panose="020B0604030504040204" pitchFamily="34" charset="-120"/>
                          <a:ea typeface="微軟正黑體" panose="020B0604030504040204" pitchFamily="34" charset="-120"/>
                        </a:rPr>
                        <a:t>1,689,016,770</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3398877834"/>
                  </a:ext>
                </a:extLst>
              </a:tr>
            </a:tbl>
          </a:graphicData>
        </a:graphic>
      </p:graphicFrame>
      <p:sp>
        <p:nvSpPr>
          <p:cNvPr id="15" name="內容版面配置區 2">
            <a:extLst>
              <a:ext uri="{FF2B5EF4-FFF2-40B4-BE49-F238E27FC236}">
                <a16:creationId xmlns:a16="http://schemas.microsoft.com/office/drawing/2014/main" id="{B7ADD1BC-9094-4F42-97DC-BC6FEAFF6505}"/>
              </a:ext>
            </a:extLst>
          </p:cNvPr>
          <p:cNvSpPr txBox="1">
            <a:spLocks/>
          </p:cNvSpPr>
          <p:nvPr/>
        </p:nvSpPr>
        <p:spPr>
          <a:xfrm>
            <a:off x="4638691" y="3421394"/>
            <a:ext cx="6629400" cy="210285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a:lstStyle>
          <a:p>
            <a:pPr marL="0" indent="0">
              <a:lnSpc>
                <a:spcPct val="100000"/>
              </a:lnSpc>
              <a:spcBef>
                <a:spcPts val="800"/>
              </a:spcBef>
              <a:buNone/>
            </a:pPr>
            <a:r>
              <a:rPr lang="en-US" altLang="zh-TW" sz="2100" dirty="0">
                <a:solidFill>
                  <a:schemeClr val="tx2"/>
                </a:solidFill>
                <a:cs typeface="+mj-cs"/>
              </a:rPr>
              <a:t>112</a:t>
            </a:r>
            <a:r>
              <a:rPr lang="zh-TW" altLang="en-US" sz="2100" dirty="0">
                <a:solidFill>
                  <a:schemeClr val="tx2"/>
                </a:solidFill>
                <a:cs typeface="+mj-cs"/>
              </a:rPr>
              <a:t>年度辦理計畫項目例舉如下：</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1.</a:t>
            </a:r>
            <a:r>
              <a:rPr lang="zh-TW" altLang="en-US" sz="2100" dirty="0">
                <a:solidFill>
                  <a:schemeClr val="tx2"/>
                </a:solidFill>
                <a:cs typeface="+mj-cs"/>
              </a:rPr>
              <a:t>辦理公設民營身心障礙福利機構</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2.</a:t>
            </a:r>
            <a:r>
              <a:rPr lang="zh-TW" altLang="en-US" sz="2100" dirty="0">
                <a:solidFill>
                  <a:schemeClr val="tx2"/>
                </a:solidFill>
                <a:cs typeface="+mj-cs"/>
              </a:rPr>
              <a:t>辦理身心障礙者社區式日間照顧服務</a:t>
            </a:r>
            <a:endParaRPr lang="en-US" altLang="zh-TW" sz="2100" dirty="0">
              <a:solidFill>
                <a:schemeClr val="tx2"/>
              </a:solidFill>
            </a:endParaRPr>
          </a:p>
          <a:p>
            <a:pPr marL="0" indent="0">
              <a:lnSpc>
                <a:spcPct val="100000"/>
              </a:lnSpc>
              <a:spcBef>
                <a:spcPts val="800"/>
              </a:spcBef>
              <a:buNone/>
            </a:pPr>
            <a:r>
              <a:rPr lang="en-US" altLang="zh-TW" sz="2100" dirty="0">
                <a:solidFill>
                  <a:schemeClr val="tx2"/>
                </a:solidFill>
                <a:cs typeface="+mj-cs"/>
              </a:rPr>
              <a:t>3.</a:t>
            </a:r>
            <a:r>
              <a:rPr lang="zh-TW" altLang="en-US" sz="2100" dirty="0">
                <a:solidFill>
                  <a:schemeClr val="tx2"/>
                </a:solidFill>
                <a:cs typeface="+mj-cs"/>
              </a:rPr>
              <a:t>候車設施增設及既有設施改善</a:t>
            </a:r>
            <a:endParaRPr lang="en-US" altLang="zh-TW" sz="2100" dirty="0">
              <a:solidFill>
                <a:schemeClr val="tx2"/>
              </a:solidFill>
              <a:cs typeface="+mj-cs"/>
            </a:endParaRPr>
          </a:p>
        </p:txBody>
      </p:sp>
      <p:sp>
        <p:nvSpPr>
          <p:cNvPr id="18" name="語音泡泡: 橢圓形 17">
            <a:extLst>
              <a:ext uri="{FF2B5EF4-FFF2-40B4-BE49-F238E27FC236}">
                <a16:creationId xmlns:a16="http://schemas.microsoft.com/office/drawing/2014/main" id="{E8EABD5D-9DA9-4871-96DB-AFFFA7E19933}"/>
              </a:ext>
            </a:extLst>
          </p:cNvPr>
          <p:cNvSpPr/>
          <p:nvPr/>
        </p:nvSpPr>
        <p:spPr>
          <a:xfrm>
            <a:off x="2386585" y="5386941"/>
            <a:ext cx="5142952" cy="1188627"/>
          </a:xfrm>
          <a:prstGeom prst="wedgeEllipseCallout">
            <a:avLst>
              <a:gd name="adj1" fmla="val -36447"/>
              <a:gd name="adj2" fmla="val -8053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ltLang="zh-TW" sz="1200" dirty="0">
                <a:solidFill>
                  <a:schemeClr val="tx1"/>
                </a:solidFill>
                <a:latin typeface="微軟正黑體" panose="020B0604030504040204" pitchFamily="34" charset="-120"/>
                <a:ea typeface="微軟正黑體" panose="020B0604030504040204" pitchFamily="34" charset="-120"/>
              </a:rPr>
              <a:t>112</a:t>
            </a:r>
            <a:r>
              <a:rPr lang="zh-TW" altLang="en-US" sz="1200" dirty="0">
                <a:solidFill>
                  <a:schemeClr val="tx1"/>
                </a:solidFill>
                <a:latin typeface="微軟正黑體" panose="020B0604030504040204" pitchFamily="34" charset="-120"/>
                <a:ea typeface="微軟正黑體" panose="020B0604030504040204" pitchFamily="34" charset="-120"/>
              </a:rPr>
              <a:t>較</a:t>
            </a:r>
            <a:r>
              <a:rPr lang="en-US" altLang="zh-TW" sz="1200" dirty="0">
                <a:solidFill>
                  <a:schemeClr val="tx1"/>
                </a:solidFill>
                <a:latin typeface="微軟正黑體" panose="020B0604030504040204" pitchFamily="34" charset="-120"/>
                <a:ea typeface="微軟正黑體" panose="020B0604030504040204" pitchFamily="34" charset="-120"/>
              </a:rPr>
              <a:t>111</a:t>
            </a:r>
            <a:r>
              <a:rPr lang="zh-TW" altLang="en-US" sz="1200" dirty="0">
                <a:solidFill>
                  <a:schemeClr val="tx1"/>
                </a:solidFill>
                <a:latin typeface="微軟正黑體" panose="020B0604030504040204" pitchFamily="34" charset="-120"/>
                <a:ea typeface="微軟正黑體" panose="020B0604030504040204" pitchFamily="34" charset="-120"/>
              </a:rPr>
              <a:t>年度減少</a:t>
            </a:r>
            <a:r>
              <a:rPr lang="en-US" altLang="zh-TW" sz="1200" dirty="0">
                <a:solidFill>
                  <a:schemeClr val="tx1"/>
                </a:solidFill>
                <a:latin typeface="微軟正黑體" panose="020B0604030504040204" pitchFamily="34" charset="-120"/>
                <a:ea typeface="微軟正黑體" panose="020B0604030504040204" pitchFamily="34" charset="-120"/>
              </a:rPr>
              <a:t>12.64</a:t>
            </a:r>
            <a:r>
              <a:rPr lang="zh-TW" altLang="en-US" sz="1200" dirty="0">
                <a:solidFill>
                  <a:schemeClr val="tx1"/>
                </a:solidFill>
                <a:latin typeface="微軟正黑體" panose="020B0604030504040204" pitchFamily="34" charset="-120"/>
                <a:ea typeface="微軟正黑體" panose="020B0604030504040204" pitchFamily="34" charset="-120"/>
              </a:rPr>
              <a:t>億元，主要係</a:t>
            </a:r>
            <a:r>
              <a:rPr lang="en-US" altLang="zh-TW" sz="1200" dirty="0">
                <a:solidFill>
                  <a:schemeClr val="tx1"/>
                </a:solidFill>
                <a:latin typeface="微軟正黑體" panose="020B0604030504040204" pitchFamily="34" charset="-120"/>
                <a:ea typeface="微軟正黑體" panose="020B0604030504040204" pitchFamily="34" charset="-120"/>
              </a:rPr>
              <a:t>112</a:t>
            </a:r>
            <a:r>
              <a:rPr lang="zh-TW" altLang="en-US" sz="1200" dirty="0">
                <a:solidFill>
                  <a:schemeClr val="tx1"/>
                </a:solidFill>
                <a:latin typeface="微軟正黑體" panose="020B0604030504040204" pitchFamily="34" charset="-120"/>
                <a:ea typeface="微軟正黑體" panose="020B0604030504040204" pitchFamily="34" charset="-120"/>
              </a:rPr>
              <a:t>年度幼兒就學補助辦理性別影響評估及列入性別平等政策方針</a:t>
            </a:r>
            <a:r>
              <a:rPr lang="en-US" altLang="zh-TW" sz="1200" dirty="0">
                <a:solidFill>
                  <a:schemeClr val="tx1"/>
                </a:solidFill>
                <a:latin typeface="微軟正黑體" panose="020B0604030504040204" pitchFamily="34" charset="-120"/>
                <a:ea typeface="微軟正黑體" panose="020B0604030504040204" pitchFamily="34" charset="-120"/>
              </a:rPr>
              <a:t>-</a:t>
            </a:r>
            <a:r>
              <a:rPr lang="zh-TW" altLang="en-US" sz="1200" dirty="0">
                <a:solidFill>
                  <a:schemeClr val="tx1"/>
                </a:solidFill>
                <a:latin typeface="微軟正黑體" panose="020B0604030504040204" pitchFamily="34" charset="-120"/>
                <a:ea typeface="微軟正黑體" panose="020B0604030504040204" pitchFamily="34" charset="-120"/>
              </a:rPr>
              <a:t>人口、婚姻與家庭，致其他促進性別平等業務減少</a:t>
            </a:r>
            <a:r>
              <a:rPr lang="en-US" altLang="zh-TW" sz="1200" dirty="0">
                <a:solidFill>
                  <a:schemeClr val="tx1"/>
                </a:solidFill>
                <a:latin typeface="微軟正黑體" panose="020B0604030504040204" pitchFamily="34" charset="-120"/>
                <a:ea typeface="微軟正黑體" panose="020B0604030504040204" pitchFamily="34" charset="-120"/>
              </a:rPr>
              <a:t>11.61</a:t>
            </a:r>
            <a:r>
              <a:rPr lang="zh-TW" altLang="en-US" sz="1200" dirty="0">
                <a:solidFill>
                  <a:schemeClr val="tx1"/>
                </a:solidFill>
                <a:latin typeface="微軟正黑體" panose="020B0604030504040204" pitchFamily="34" charset="-120"/>
                <a:ea typeface="微軟正黑體" panose="020B0604030504040204" pitchFamily="34" charset="-120"/>
              </a:rPr>
              <a:t>億元。</a:t>
            </a:r>
          </a:p>
        </p:txBody>
      </p:sp>
      <p:grpSp>
        <p:nvGrpSpPr>
          <p:cNvPr id="17" name="群組 16">
            <a:extLst>
              <a:ext uri="{FF2B5EF4-FFF2-40B4-BE49-F238E27FC236}">
                <a16:creationId xmlns:a16="http://schemas.microsoft.com/office/drawing/2014/main" id="{858752AC-EC0B-46D7-B936-59C855502503}"/>
              </a:ext>
            </a:extLst>
          </p:cNvPr>
          <p:cNvGrpSpPr/>
          <p:nvPr/>
        </p:nvGrpSpPr>
        <p:grpSpPr>
          <a:xfrm>
            <a:off x="9052978" y="5227366"/>
            <a:ext cx="2433227" cy="893223"/>
            <a:chOff x="7393575" y="6045217"/>
            <a:chExt cx="1176651" cy="598255"/>
          </a:xfrm>
        </p:grpSpPr>
        <p:pic>
          <p:nvPicPr>
            <p:cNvPr id="19" name="圖片 18">
              <a:extLst>
                <a:ext uri="{FF2B5EF4-FFF2-40B4-BE49-F238E27FC236}">
                  <a16:creationId xmlns:a16="http://schemas.microsoft.com/office/drawing/2014/main" id="{6AE550D7-F392-4411-8FFD-F395988DE9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437244">
              <a:off x="7393575" y="6045217"/>
              <a:ext cx="568684" cy="598255"/>
            </a:xfrm>
            <a:prstGeom prst="rect">
              <a:avLst/>
            </a:prstGeom>
          </p:spPr>
        </p:pic>
        <p:pic>
          <p:nvPicPr>
            <p:cNvPr id="20" name="圖片 19">
              <a:extLst>
                <a:ext uri="{FF2B5EF4-FFF2-40B4-BE49-F238E27FC236}">
                  <a16:creationId xmlns:a16="http://schemas.microsoft.com/office/drawing/2014/main" id="{85F09A3D-C162-44DB-9236-B66E05AA7D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437244">
              <a:off x="8278562" y="6312282"/>
              <a:ext cx="291664" cy="306830"/>
            </a:xfrm>
            <a:prstGeom prst="rect">
              <a:avLst/>
            </a:prstGeom>
          </p:spPr>
        </p:pic>
        <p:pic>
          <p:nvPicPr>
            <p:cNvPr id="21" name="圖片 20">
              <a:extLst>
                <a:ext uri="{FF2B5EF4-FFF2-40B4-BE49-F238E27FC236}">
                  <a16:creationId xmlns:a16="http://schemas.microsoft.com/office/drawing/2014/main" id="{A4146453-6914-4CF8-8C28-93817BAA8F2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1437244">
              <a:off x="7900480" y="6184171"/>
              <a:ext cx="410828" cy="432191"/>
            </a:xfrm>
            <a:prstGeom prst="rect">
              <a:avLst/>
            </a:prstGeom>
          </p:spPr>
        </p:pic>
      </p:grpSp>
    </p:spTree>
    <p:extLst>
      <p:ext uri="{BB962C8B-B14F-4D97-AF65-F5344CB8AC3E}">
        <p14:creationId xmlns:p14="http://schemas.microsoft.com/office/powerpoint/2010/main" val="1875994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B3C5FBCD-0B46-447A-AB98-C2BB4EA35144}" type="slidenum">
              <a:rPr lang="en-US" altLang="zh-TW" smtClean="0">
                <a:latin typeface="微軟正黑體" panose="020B0604030504040204" pitchFamily="34" charset="-120"/>
                <a:ea typeface="微軟正黑體" panose="020B0604030504040204" pitchFamily="34" charset="-120"/>
              </a:rPr>
              <a:pPr/>
              <a:t>12</a:t>
            </a:fld>
            <a:endParaRPr lang="en-US" altLang="zh-TW" dirty="0">
              <a:latin typeface="微軟正黑體" panose="020B0604030504040204" pitchFamily="34" charset="-120"/>
              <a:ea typeface="微軟正黑體" panose="020B0604030504040204" pitchFamily="34" charset="-120"/>
            </a:endParaRPr>
          </a:p>
        </p:txBody>
      </p:sp>
      <p:sp>
        <p:nvSpPr>
          <p:cNvPr id="6" name="內容版面配置區 2"/>
          <p:cNvSpPr>
            <a:spLocks noGrp="1"/>
          </p:cNvSpPr>
          <p:nvPr>
            <p:ph idx="1"/>
          </p:nvPr>
        </p:nvSpPr>
        <p:spPr>
          <a:xfrm>
            <a:off x="486120" y="1952336"/>
            <a:ext cx="11219757" cy="2474796"/>
          </a:xfrm>
        </p:spPr>
        <p:txBody>
          <a:bodyPr>
            <a:normAutofit/>
          </a:bodyPr>
          <a:lstStyle/>
          <a:p>
            <a:pPr marL="0" indent="0">
              <a:lnSpc>
                <a:spcPct val="100000"/>
              </a:lnSpc>
              <a:spcBef>
                <a:spcPts val="800"/>
              </a:spcBef>
              <a:buNone/>
            </a:pPr>
            <a:r>
              <a:rPr lang="en-US" altLang="zh-TW" sz="2400" dirty="0">
                <a:solidFill>
                  <a:schemeClr val="tx2"/>
                </a:solidFill>
                <a:cs typeface="+mj-cs"/>
              </a:rPr>
              <a:t>CEDAW </a:t>
            </a:r>
            <a:r>
              <a:rPr lang="zh-TW" altLang="en-US" sz="2400" dirty="0">
                <a:solidFill>
                  <a:schemeClr val="tx2"/>
                </a:solidFill>
                <a:cs typeface="+mj-cs"/>
              </a:rPr>
              <a:t>第</a:t>
            </a:r>
            <a:r>
              <a:rPr lang="en-US" altLang="zh-TW" sz="2400" dirty="0">
                <a:solidFill>
                  <a:schemeClr val="tx2"/>
                </a:solidFill>
                <a:cs typeface="+mj-cs"/>
              </a:rPr>
              <a:t>7</a:t>
            </a:r>
            <a:r>
              <a:rPr lang="zh-TW" altLang="en-US" sz="2400" dirty="0">
                <a:solidFill>
                  <a:schemeClr val="tx2"/>
                </a:solidFill>
                <a:cs typeface="+mj-cs"/>
              </a:rPr>
              <a:t>條：締約各國應採取一切適當措施，消除在</a:t>
            </a:r>
            <a:r>
              <a:rPr lang="zh-TW" altLang="en-US" sz="2400" dirty="0">
                <a:cs typeface="+mj-cs"/>
              </a:rPr>
              <a:t>本國</a:t>
            </a:r>
            <a:r>
              <a:rPr lang="zh-TW" altLang="en-US" sz="2400" dirty="0">
                <a:solidFill>
                  <a:srgbClr val="FF0000"/>
                </a:solidFill>
                <a:cs typeface="+mj-cs"/>
              </a:rPr>
              <a:t>政治和公共生活</a:t>
            </a:r>
            <a:r>
              <a:rPr lang="zh-TW" altLang="en-US" sz="2400" dirty="0">
                <a:solidFill>
                  <a:schemeClr val="tx2"/>
                </a:solidFill>
                <a:cs typeface="+mj-cs"/>
              </a:rPr>
              <a:t>中對婦女的歧視，特別應保證</a:t>
            </a:r>
            <a:r>
              <a:rPr lang="zh-TW" altLang="en-US" sz="2400" dirty="0">
                <a:solidFill>
                  <a:srgbClr val="FF0000"/>
                </a:solidFill>
                <a:cs typeface="+mj-cs"/>
              </a:rPr>
              <a:t>婦女與男子平等</a:t>
            </a:r>
            <a:r>
              <a:rPr lang="zh-TW" altLang="en-US" sz="2400" dirty="0">
                <a:solidFill>
                  <a:schemeClr val="tx2"/>
                </a:solidFill>
                <a:cs typeface="+mj-cs"/>
              </a:rPr>
              <a:t>的條件下：</a:t>
            </a:r>
            <a:endParaRPr lang="en-US" altLang="zh-TW" sz="2400" dirty="0">
              <a:solidFill>
                <a:schemeClr val="tx2"/>
              </a:solidFill>
              <a:cs typeface="+mj-cs"/>
            </a:endParaRPr>
          </a:p>
          <a:p>
            <a:pPr marL="0" indent="0">
              <a:lnSpc>
                <a:spcPct val="100000"/>
              </a:lnSpc>
              <a:spcBef>
                <a:spcPts val="800"/>
              </a:spcBef>
              <a:buNone/>
            </a:pPr>
            <a:r>
              <a:rPr lang="en-US" altLang="zh-TW" sz="2400" dirty="0">
                <a:solidFill>
                  <a:schemeClr val="tx2"/>
                </a:solidFill>
                <a:cs typeface="+mj-cs"/>
              </a:rPr>
              <a:t>(a)</a:t>
            </a:r>
            <a:r>
              <a:rPr lang="zh-TW" altLang="en-US" sz="2400" dirty="0">
                <a:solidFill>
                  <a:schemeClr val="tx2"/>
                </a:solidFill>
                <a:cs typeface="+mj-cs"/>
              </a:rPr>
              <a:t>在一切選舉和公民投票中有</a:t>
            </a:r>
            <a:r>
              <a:rPr lang="zh-TW" altLang="en-US" sz="2400" dirty="0">
                <a:solidFill>
                  <a:srgbClr val="FF0000"/>
                </a:solidFill>
                <a:cs typeface="+mj-cs"/>
              </a:rPr>
              <a:t>選舉權</a:t>
            </a:r>
            <a:r>
              <a:rPr lang="zh-TW" altLang="en-US" sz="2400" dirty="0">
                <a:solidFill>
                  <a:schemeClr val="tx2"/>
                </a:solidFill>
                <a:cs typeface="+mj-cs"/>
              </a:rPr>
              <a:t>，並在一切民選機構有</a:t>
            </a:r>
            <a:r>
              <a:rPr lang="zh-TW" altLang="en-US" sz="2400" dirty="0">
                <a:solidFill>
                  <a:srgbClr val="FF0000"/>
                </a:solidFill>
                <a:cs typeface="+mj-cs"/>
              </a:rPr>
              <a:t>被選舉權</a:t>
            </a:r>
            <a:r>
              <a:rPr lang="zh-TW" altLang="en-US" sz="2400" dirty="0">
                <a:solidFill>
                  <a:schemeClr val="tx2"/>
                </a:solidFill>
                <a:cs typeface="+mj-cs"/>
              </a:rPr>
              <a:t>；</a:t>
            </a:r>
            <a:endParaRPr lang="en-US" altLang="zh-TW" sz="2400" dirty="0">
              <a:solidFill>
                <a:schemeClr val="tx2"/>
              </a:solidFill>
              <a:cs typeface="+mj-cs"/>
            </a:endParaRPr>
          </a:p>
          <a:p>
            <a:pPr marL="0" indent="0">
              <a:lnSpc>
                <a:spcPct val="100000"/>
              </a:lnSpc>
              <a:spcBef>
                <a:spcPts val="800"/>
              </a:spcBef>
              <a:buNone/>
            </a:pPr>
            <a:r>
              <a:rPr lang="en-US" altLang="zh-TW" sz="2400" dirty="0">
                <a:solidFill>
                  <a:schemeClr val="tx2"/>
                </a:solidFill>
                <a:cs typeface="+mj-cs"/>
              </a:rPr>
              <a:t>(b)</a:t>
            </a:r>
            <a:r>
              <a:rPr lang="zh-TW" altLang="en-US" sz="2400" dirty="0">
                <a:solidFill>
                  <a:schemeClr val="tx2"/>
                </a:solidFill>
                <a:cs typeface="+mj-cs"/>
              </a:rPr>
              <a:t>參與政府政策的制定及其執行，並擔任各級政府公職，</a:t>
            </a:r>
            <a:r>
              <a:rPr lang="zh-TW" altLang="en-US" sz="2400" dirty="0">
                <a:solidFill>
                  <a:srgbClr val="FF0000"/>
                </a:solidFill>
                <a:cs typeface="+mj-cs"/>
              </a:rPr>
              <a:t>執行一切公務</a:t>
            </a:r>
            <a:r>
              <a:rPr lang="zh-TW" altLang="en-US" sz="2400" dirty="0">
                <a:solidFill>
                  <a:schemeClr val="tx2"/>
                </a:solidFill>
                <a:cs typeface="+mj-cs"/>
              </a:rPr>
              <a:t>；</a:t>
            </a:r>
            <a:endParaRPr lang="en-US" altLang="zh-TW" sz="2400" dirty="0">
              <a:solidFill>
                <a:schemeClr val="tx2"/>
              </a:solidFill>
              <a:cs typeface="+mj-cs"/>
            </a:endParaRPr>
          </a:p>
          <a:p>
            <a:pPr marL="0" indent="0">
              <a:lnSpc>
                <a:spcPct val="100000"/>
              </a:lnSpc>
              <a:spcBef>
                <a:spcPts val="800"/>
              </a:spcBef>
              <a:buNone/>
            </a:pPr>
            <a:r>
              <a:rPr lang="en-US" altLang="zh-TW" sz="2400" dirty="0">
                <a:solidFill>
                  <a:schemeClr val="tx2"/>
                </a:solidFill>
                <a:cs typeface="+mj-cs"/>
              </a:rPr>
              <a:t>(c)</a:t>
            </a:r>
            <a:r>
              <a:rPr lang="zh-TW" altLang="en-US" sz="2400" dirty="0">
                <a:solidFill>
                  <a:srgbClr val="FF0000"/>
                </a:solidFill>
                <a:cs typeface="+mj-cs"/>
              </a:rPr>
              <a:t>參加</a:t>
            </a:r>
            <a:r>
              <a:rPr lang="zh-TW" altLang="en-US" sz="2400" dirty="0">
                <a:solidFill>
                  <a:schemeClr val="tx2"/>
                </a:solidFill>
                <a:cs typeface="+mj-cs"/>
              </a:rPr>
              <a:t>有關本國</a:t>
            </a:r>
            <a:r>
              <a:rPr lang="zh-TW" altLang="en-US" sz="2400" dirty="0">
                <a:solidFill>
                  <a:srgbClr val="FF0000"/>
                </a:solidFill>
                <a:cs typeface="+mj-cs"/>
              </a:rPr>
              <a:t>公共和政治生活</a:t>
            </a:r>
            <a:r>
              <a:rPr lang="zh-TW" altLang="en-US" sz="2400" dirty="0">
                <a:solidFill>
                  <a:schemeClr val="tx2"/>
                </a:solidFill>
                <a:cs typeface="+mj-cs"/>
              </a:rPr>
              <a:t>的</a:t>
            </a:r>
            <a:r>
              <a:rPr lang="zh-TW" altLang="en-US" sz="2400" dirty="0">
                <a:solidFill>
                  <a:srgbClr val="FF0000"/>
                </a:solidFill>
                <a:cs typeface="+mj-cs"/>
              </a:rPr>
              <a:t>非政府組織和協會</a:t>
            </a:r>
            <a:r>
              <a:rPr lang="zh-TW" altLang="en-US" sz="2400" dirty="0">
                <a:solidFill>
                  <a:schemeClr val="tx2"/>
                </a:solidFill>
                <a:cs typeface="+mj-cs"/>
              </a:rPr>
              <a:t>。</a:t>
            </a:r>
            <a:endParaRPr lang="en-US" altLang="zh-TW" sz="2400" dirty="0">
              <a:solidFill>
                <a:schemeClr val="tx2"/>
              </a:solidFill>
              <a:cs typeface="+mj-cs"/>
            </a:endParaRPr>
          </a:p>
          <a:p>
            <a:pPr marL="0" indent="0">
              <a:lnSpc>
                <a:spcPct val="100000"/>
              </a:lnSpc>
              <a:spcBef>
                <a:spcPts val="800"/>
              </a:spcBef>
              <a:buNone/>
            </a:pPr>
            <a:endParaRPr lang="en-US" altLang="zh-TW" sz="2400" dirty="0">
              <a:solidFill>
                <a:schemeClr val="tx2"/>
              </a:solidFill>
              <a:cs typeface="+mj-cs"/>
            </a:endParaRPr>
          </a:p>
        </p:txBody>
      </p:sp>
      <p:sp>
        <p:nvSpPr>
          <p:cNvPr id="9" name="標題 1"/>
          <p:cNvSpPr txBox="1">
            <a:spLocks/>
          </p:cNvSpPr>
          <p:nvPr/>
        </p:nvSpPr>
        <p:spPr bwMode="auto">
          <a:xfrm>
            <a:off x="0" y="19151"/>
            <a:ext cx="12192000"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zh-TW" altLang="en-US" sz="5200" kern="0" dirty="0">
                <a:latin typeface="微軟正黑體" panose="020B0604030504040204" pitchFamily="34" charset="-120"/>
                <a:ea typeface="微軟正黑體" panose="020B0604030504040204" pitchFamily="34" charset="-120"/>
              </a:rPr>
              <a:t>參、以性別預算推動</a:t>
            </a:r>
            <a:r>
              <a:rPr lang="en-US" altLang="zh-TW" sz="5200" kern="0" dirty="0">
                <a:latin typeface="微軟正黑體" panose="020B0604030504040204" pitchFamily="34" charset="-120"/>
                <a:ea typeface="微軟正黑體" panose="020B0604030504040204" pitchFamily="34" charset="-120"/>
              </a:rPr>
              <a:t>CEDAW</a:t>
            </a:r>
            <a:endParaRPr lang="zh-TW" altLang="zh-TW" sz="5200" kern="0" dirty="0">
              <a:latin typeface="微軟正黑體" panose="020B0604030504040204" pitchFamily="34" charset="-120"/>
              <a:ea typeface="微軟正黑體" panose="020B0604030504040204" pitchFamily="34" charset="-120"/>
            </a:endParaRPr>
          </a:p>
        </p:txBody>
      </p:sp>
      <p:sp>
        <p:nvSpPr>
          <p:cNvPr id="7" name="內容版面配置區 2">
            <a:extLst>
              <a:ext uri="{FF2B5EF4-FFF2-40B4-BE49-F238E27FC236}">
                <a16:creationId xmlns:a16="http://schemas.microsoft.com/office/drawing/2014/main" id="{669A10EF-8208-4D75-8A2A-ED60BE1F50E5}"/>
              </a:ext>
            </a:extLst>
          </p:cNvPr>
          <p:cNvSpPr txBox="1">
            <a:spLocks/>
          </p:cNvSpPr>
          <p:nvPr/>
        </p:nvSpPr>
        <p:spPr>
          <a:xfrm>
            <a:off x="486120" y="1315294"/>
            <a:ext cx="11219757" cy="7192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a:lstStyle>
          <a:p>
            <a:pPr marL="0" indent="0">
              <a:lnSpc>
                <a:spcPct val="100000"/>
              </a:lnSpc>
              <a:spcBef>
                <a:spcPts val="800"/>
              </a:spcBef>
              <a:buFont typeface="Wingdings 2" pitchFamily="18" charset="2"/>
              <a:buNone/>
            </a:pPr>
            <a:r>
              <a:rPr lang="zh-TW" altLang="en-US" sz="2400" dirty="0">
                <a:solidFill>
                  <a:schemeClr val="tx2"/>
                </a:solidFill>
                <a:cs typeface="+mj-cs"/>
              </a:rPr>
              <a:t>一、性別平等業務類型</a:t>
            </a:r>
            <a:r>
              <a:rPr lang="en-US" altLang="zh-TW" sz="2400" dirty="0">
                <a:solidFill>
                  <a:schemeClr val="tx2"/>
                </a:solidFill>
                <a:cs typeface="+mj-cs"/>
              </a:rPr>
              <a:t>-</a:t>
            </a:r>
            <a:r>
              <a:rPr lang="zh-TW" altLang="en-US" sz="2400" dirty="0">
                <a:solidFill>
                  <a:schemeClr val="tx2"/>
                </a:solidFill>
                <a:cs typeface="+mj-cs"/>
              </a:rPr>
              <a:t>性別平等政策方針</a:t>
            </a:r>
            <a:r>
              <a:rPr lang="en-US" altLang="zh-TW" sz="2400" dirty="0">
                <a:solidFill>
                  <a:schemeClr val="tx2"/>
                </a:solidFill>
                <a:cs typeface="+mj-cs"/>
              </a:rPr>
              <a:t>-</a:t>
            </a:r>
            <a:r>
              <a:rPr lang="zh-TW" altLang="en-US" sz="2400" dirty="0">
                <a:solidFill>
                  <a:schemeClr val="tx2"/>
                </a:solidFill>
                <a:cs typeface="+mj-cs"/>
              </a:rPr>
              <a:t>社會參與</a:t>
            </a:r>
            <a:r>
              <a:rPr lang="en-US" altLang="zh-TW" sz="2400" dirty="0">
                <a:solidFill>
                  <a:schemeClr val="tx2"/>
                </a:solidFill>
                <a:cs typeface="+mj-cs"/>
              </a:rPr>
              <a:t>(1/2)</a:t>
            </a:r>
          </a:p>
        </p:txBody>
      </p:sp>
      <p:pic>
        <p:nvPicPr>
          <p:cNvPr id="12" name="圖片 11">
            <a:extLst>
              <a:ext uri="{FF2B5EF4-FFF2-40B4-BE49-F238E27FC236}">
                <a16:creationId xmlns:a16="http://schemas.microsoft.com/office/drawing/2014/main" id="{222EAB25-277A-4B6E-BA7C-EEEE1A46A549}"/>
              </a:ext>
            </a:extLst>
          </p:cNvPr>
          <p:cNvPicPr>
            <a:picLocks noChangeAspect="1"/>
          </p:cNvPicPr>
          <p:nvPr/>
        </p:nvPicPr>
        <p:blipFill>
          <a:blip r:embed="rId3"/>
          <a:stretch>
            <a:fillRect/>
          </a:stretch>
        </p:blipFill>
        <p:spPr>
          <a:xfrm>
            <a:off x="8844984" y="4794870"/>
            <a:ext cx="1520190" cy="1495671"/>
          </a:xfrm>
          <a:prstGeom prst="rect">
            <a:avLst/>
          </a:prstGeom>
        </p:spPr>
      </p:pic>
      <p:pic>
        <p:nvPicPr>
          <p:cNvPr id="15" name="圖片 14">
            <a:extLst>
              <a:ext uri="{FF2B5EF4-FFF2-40B4-BE49-F238E27FC236}">
                <a16:creationId xmlns:a16="http://schemas.microsoft.com/office/drawing/2014/main" id="{89745A1D-5853-4112-A9C4-E2A8F739C525}"/>
              </a:ext>
            </a:extLst>
          </p:cNvPr>
          <p:cNvPicPr>
            <a:picLocks noChangeAspect="1"/>
          </p:cNvPicPr>
          <p:nvPr/>
        </p:nvPicPr>
        <p:blipFill>
          <a:blip r:embed="rId4"/>
          <a:stretch>
            <a:fillRect/>
          </a:stretch>
        </p:blipFill>
        <p:spPr>
          <a:xfrm>
            <a:off x="9989127" y="4920380"/>
            <a:ext cx="1455110" cy="1191685"/>
          </a:xfrm>
          <a:prstGeom prst="rect">
            <a:avLst/>
          </a:prstGeom>
        </p:spPr>
      </p:pic>
    </p:spTree>
    <p:extLst>
      <p:ext uri="{BB962C8B-B14F-4D97-AF65-F5344CB8AC3E}">
        <p14:creationId xmlns:p14="http://schemas.microsoft.com/office/powerpoint/2010/main" val="25786525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B3C5FBCD-0B46-447A-AB98-C2BB4EA35144}" type="slidenum">
              <a:rPr lang="en-US" altLang="zh-TW" smtClean="0">
                <a:latin typeface="微軟正黑體" panose="020B0604030504040204" pitchFamily="34" charset="-120"/>
                <a:ea typeface="微軟正黑體" panose="020B0604030504040204" pitchFamily="34" charset="-120"/>
              </a:rPr>
              <a:pPr/>
              <a:t>13</a:t>
            </a:fld>
            <a:endParaRPr lang="en-US" altLang="zh-TW" dirty="0">
              <a:latin typeface="微軟正黑體" panose="020B0604030504040204" pitchFamily="34" charset="-120"/>
              <a:ea typeface="微軟正黑體" panose="020B0604030504040204" pitchFamily="34" charset="-120"/>
            </a:endParaRPr>
          </a:p>
        </p:txBody>
      </p:sp>
      <p:sp>
        <p:nvSpPr>
          <p:cNvPr id="9" name="標題 1"/>
          <p:cNvSpPr txBox="1">
            <a:spLocks/>
          </p:cNvSpPr>
          <p:nvPr/>
        </p:nvSpPr>
        <p:spPr bwMode="auto">
          <a:xfrm>
            <a:off x="0" y="19151"/>
            <a:ext cx="12192000"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zh-TW" altLang="en-US" sz="5200" kern="0" dirty="0">
                <a:latin typeface="微軟正黑體" panose="020B0604030504040204" pitchFamily="34" charset="-120"/>
                <a:ea typeface="微軟正黑體" panose="020B0604030504040204" pitchFamily="34" charset="-120"/>
              </a:rPr>
              <a:t>參、以性別預算推動</a:t>
            </a:r>
            <a:r>
              <a:rPr lang="en-US" altLang="zh-TW" sz="5200" kern="0" dirty="0">
                <a:latin typeface="微軟正黑體" panose="020B0604030504040204" pitchFamily="34" charset="-120"/>
                <a:ea typeface="微軟正黑體" panose="020B0604030504040204" pitchFamily="34" charset="-120"/>
              </a:rPr>
              <a:t>CEDAW</a:t>
            </a:r>
            <a:endParaRPr lang="zh-TW" altLang="zh-TW" sz="5200" kern="0" dirty="0">
              <a:latin typeface="微軟正黑體" panose="020B0604030504040204" pitchFamily="34" charset="-120"/>
              <a:ea typeface="微軟正黑體" panose="020B0604030504040204" pitchFamily="34" charset="-120"/>
            </a:endParaRPr>
          </a:p>
        </p:txBody>
      </p:sp>
      <p:sp>
        <p:nvSpPr>
          <p:cNvPr id="7" name="內容版面配置區 2">
            <a:extLst>
              <a:ext uri="{FF2B5EF4-FFF2-40B4-BE49-F238E27FC236}">
                <a16:creationId xmlns:a16="http://schemas.microsoft.com/office/drawing/2014/main" id="{669A10EF-8208-4D75-8A2A-ED60BE1F50E5}"/>
              </a:ext>
            </a:extLst>
          </p:cNvPr>
          <p:cNvSpPr txBox="1">
            <a:spLocks/>
          </p:cNvSpPr>
          <p:nvPr/>
        </p:nvSpPr>
        <p:spPr>
          <a:xfrm>
            <a:off x="486120" y="1315294"/>
            <a:ext cx="11219757" cy="7192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a:lstStyle>
          <a:p>
            <a:pPr marL="0" indent="0">
              <a:lnSpc>
                <a:spcPct val="100000"/>
              </a:lnSpc>
              <a:spcBef>
                <a:spcPts val="800"/>
              </a:spcBef>
              <a:buFont typeface="Wingdings 2" pitchFamily="18" charset="2"/>
              <a:buNone/>
            </a:pPr>
            <a:r>
              <a:rPr lang="zh-TW" altLang="en-US" sz="2400" dirty="0">
                <a:solidFill>
                  <a:schemeClr val="tx2"/>
                </a:solidFill>
                <a:cs typeface="+mj-cs"/>
              </a:rPr>
              <a:t>一、性別平等業務類型</a:t>
            </a:r>
            <a:r>
              <a:rPr lang="en-US" altLang="zh-TW" sz="2400" dirty="0">
                <a:solidFill>
                  <a:schemeClr val="tx2"/>
                </a:solidFill>
                <a:cs typeface="+mj-cs"/>
              </a:rPr>
              <a:t>-</a:t>
            </a:r>
            <a:r>
              <a:rPr lang="zh-TW" altLang="en-US" sz="2400" dirty="0">
                <a:solidFill>
                  <a:schemeClr val="tx2"/>
                </a:solidFill>
                <a:cs typeface="+mj-cs"/>
              </a:rPr>
              <a:t>性別平等政策方針</a:t>
            </a:r>
            <a:r>
              <a:rPr lang="en-US" altLang="zh-TW" sz="2400" dirty="0">
                <a:solidFill>
                  <a:schemeClr val="tx2"/>
                </a:solidFill>
                <a:cs typeface="+mj-cs"/>
              </a:rPr>
              <a:t>-</a:t>
            </a:r>
            <a:r>
              <a:rPr lang="zh-TW" altLang="en-US" sz="2400" dirty="0">
                <a:solidFill>
                  <a:schemeClr val="tx2"/>
                </a:solidFill>
                <a:cs typeface="+mj-cs"/>
              </a:rPr>
              <a:t>社會參與</a:t>
            </a:r>
            <a:r>
              <a:rPr lang="en-US" altLang="zh-TW" sz="2400" dirty="0">
                <a:solidFill>
                  <a:schemeClr val="tx2"/>
                </a:solidFill>
                <a:cs typeface="+mj-cs"/>
              </a:rPr>
              <a:t>(2/2)</a:t>
            </a:r>
          </a:p>
        </p:txBody>
      </p:sp>
      <p:graphicFrame>
        <p:nvGraphicFramePr>
          <p:cNvPr id="3" name="表格 2">
            <a:extLst>
              <a:ext uri="{FF2B5EF4-FFF2-40B4-BE49-F238E27FC236}">
                <a16:creationId xmlns:a16="http://schemas.microsoft.com/office/drawing/2014/main" id="{281F1AE1-8DA9-4590-93D1-B904927FCC3C}"/>
              </a:ext>
            </a:extLst>
          </p:cNvPr>
          <p:cNvGraphicFramePr>
            <a:graphicFrameLocks noGrp="1"/>
          </p:cNvGraphicFramePr>
          <p:nvPr>
            <p:extLst>
              <p:ext uri="{D42A27DB-BD31-4B8C-83A1-F6EECF244321}">
                <p14:modId xmlns:p14="http://schemas.microsoft.com/office/powerpoint/2010/main" val="2985885603"/>
              </p:ext>
            </p:extLst>
          </p:nvPr>
        </p:nvGraphicFramePr>
        <p:xfrm>
          <a:off x="537097" y="2074415"/>
          <a:ext cx="3771575" cy="1473200"/>
        </p:xfrm>
        <a:graphic>
          <a:graphicData uri="http://schemas.openxmlformats.org/drawingml/2006/table">
            <a:tbl>
              <a:tblPr firstRow="1" bandRow="1">
                <a:tableStyleId>{5C22544A-7EE6-4342-B048-85BDC9FD1C3A}</a:tableStyleId>
              </a:tblPr>
              <a:tblGrid>
                <a:gridCol w="1257192">
                  <a:extLst>
                    <a:ext uri="{9D8B030D-6E8A-4147-A177-3AD203B41FA5}">
                      <a16:colId xmlns:a16="http://schemas.microsoft.com/office/drawing/2014/main" val="3601002054"/>
                    </a:ext>
                  </a:extLst>
                </a:gridCol>
                <a:gridCol w="2514383">
                  <a:extLst>
                    <a:ext uri="{9D8B030D-6E8A-4147-A177-3AD203B41FA5}">
                      <a16:colId xmlns:a16="http://schemas.microsoft.com/office/drawing/2014/main" val="2379581783"/>
                    </a:ext>
                  </a:extLst>
                </a:gridCol>
              </a:tblGrid>
              <a:tr h="185420">
                <a:tc gridSpan="2">
                  <a:txBody>
                    <a:bodyPr/>
                    <a:lstStyle/>
                    <a:p>
                      <a:pPr algn="ctr"/>
                      <a:r>
                        <a:rPr lang="zh-TW" altLang="en-US" dirty="0">
                          <a:latin typeface="微軟正黑體" panose="020B0604030504040204" pitchFamily="34" charset="-120"/>
                          <a:ea typeface="微軟正黑體" panose="020B0604030504040204" pitchFamily="34" charset="-120"/>
                        </a:rPr>
                        <a:t>社會參與</a:t>
                      </a:r>
                    </a:p>
                  </a:txBody>
                  <a:tcPr/>
                </a:tc>
                <a:tc hMerge="1">
                  <a:txBody>
                    <a:bodyPr/>
                    <a:lstStyle/>
                    <a:p>
                      <a:pPr algn="ctr"/>
                      <a:endParaRPr lang="en-US" altLang="zh-TW" dirty="0"/>
                    </a:p>
                  </a:txBody>
                  <a:tcPr/>
                </a:tc>
                <a:extLst>
                  <a:ext uri="{0D108BD9-81ED-4DB2-BD59-A6C34878D82A}">
                    <a16:rowId xmlns:a16="http://schemas.microsoft.com/office/drawing/2014/main" val="1813499280"/>
                  </a:ext>
                </a:extLst>
              </a:tr>
              <a:tr h="18542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t>年度</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預算數</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元</a:t>
                      </a:r>
                      <a:r>
                        <a:rPr lang="en-US" altLang="zh-TW" dirty="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396043401"/>
                  </a:ext>
                </a:extLst>
              </a:tr>
              <a:tr h="370840">
                <a:tc>
                  <a:txBody>
                    <a:bodyPr/>
                    <a:lstStyle/>
                    <a:p>
                      <a:pPr algn="ctr"/>
                      <a:r>
                        <a:rPr lang="en-US" altLang="zh-TW" dirty="0"/>
                        <a:t>112</a:t>
                      </a:r>
                      <a:endParaRPr lang="zh-TW" altLang="en-US" dirty="0"/>
                    </a:p>
                  </a:txBody>
                  <a:tcPr/>
                </a:tc>
                <a:tc>
                  <a:txBody>
                    <a:bodyPr/>
                    <a:lstStyle/>
                    <a:p>
                      <a:pPr algn="ctr"/>
                      <a:r>
                        <a:rPr lang="en-US" altLang="zh-TW" dirty="0">
                          <a:latin typeface="微軟正黑體" panose="020B0604030504040204" pitchFamily="34" charset="-120"/>
                          <a:ea typeface="微軟正黑體" panose="020B0604030504040204" pitchFamily="34" charset="-120"/>
                        </a:rPr>
                        <a:t>20,402,433</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414565361"/>
                  </a:ext>
                </a:extLst>
              </a:tr>
              <a:tr h="370840">
                <a:tc>
                  <a:txBody>
                    <a:bodyPr/>
                    <a:lstStyle/>
                    <a:p>
                      <a:pPr algn="ctr"/>
                      <a:r>
                        <a:rPr lang="en-US" altLang="zh-TW" dirty="0"/>
                        <a:t>111</a:t>
                      </a:r>
                      <a:endParaRPr lang="zh-TW" altLang="en-US" dirty="0"/>
                    </a:p>
                  </a:txBody>
                  <a:tcPr/>
                </a:tc>
                <a:tc>
                  <a:txBody>
                    <a:bodyPr/>
                    <a:lstStyle/>
                    <a:p>
                      <a:pPr algn="ctr"/>
                      <a:r>
                        <a:rPr lang="en-US" altLang="zh-TW" dirty="0">
                          <a:latin typeface="微軟正黑體" panose="020B0604030504040204" pitchFamily="34" charset="-120"/>
                          <a:ea typeface="微軟正黑體" panose="020B0604030504040204" pitchFamily="34" charset="-120"/>
                        </a:rPr>
                        <a:t>22,449,690</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3398877834"/>
                  </a:ext>
                </a:extLst>
              </a:tr>
            </a:tbl>
          </a:graphicData>
        </a:graphic>
      </p:graphicFrame>
      <p:sp>
        <p:nvSpPr>
          <p:cNvPr id="10" name="內容版面配置區 2">
            <a:extLst>
              <a:ext uri="{FF2B5EF4-FFF2-40B4-BE49-F238E27FC236}">
                <a16:creationId xmlns:a16="http://schemas.microsoft.com/office/drawing/2014/main" id="{D62F107D-ED3C-4FFC-9880-30DBD29E286A}"/>
              </a:ext>
            </a:extLst>
          </p:cNvPr>
          <p:cNvSpPr txBox="1">
            <a:spLocks/>
          </p:cNvSpPr>
          <p:nvPr/>
        </p:nvSpPr>
        <p:spPr>
          <a:xfrm>
            <a:off x="4487666" y="1657052"/>
            <a:ext cx="6629400" cy="2110376"/>
          </a:xfrm>
          <a:prstGeom prst="rect">
            <a:avLst/>
          </a:prstGeom>
        </p:spPr>
        <p:txBody>
          <a:bodyPr vert="horz" lIns="91440" tIns="45720" rIns="91440" bIns="45720" rtlCol="0">
            <a:normAutofit fontScale="55000" lnSpcReduction="20000"/>
          </a:bodyPr>
          <a:lst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a:lstStyle>
          <a:p>
            <a:pPr marL="0" indent="0">
              <a:lnSpc>
                <a:spcPct val="100000"/>
              </a:lnSpc>
              <a:spcBef>
                <a:spcPts val="800"/>
              </a:spcBef>
              <a:buNone/>
            </a:pPr>
            <a:endParaRPr lang="en-US" altLang="zh-TW" sz="4600" dirty="0">
              <a:solidFill>
                <a:schemeClr val="tx2"/>
              </a:solidFill>
              <a:cs typeface="+mj-cs"/>
            </a:endParaRPr>
          </a:p>
          <a:p>
            <a:pPr marL="0" indent="0">
              <a:lnSpc>
                <a:spcPct val="100000"/>
              </a:lnSpc>
              <a:spcBef>
                <a:spcPts val="800"/>
              </a:spcBef>
              <a:buNone/>
            </a:pPr>
            <a:r>
              <a:rPr lang="en-US" altLang="zh-TW" sz="4400" dirty="0">
                <a:solidFill>
                  <a:schemeClr val="tx2"/>
                </a:solidFill>
                <a:cs typeface="+mj-cs"/>
              </a:rPr>
              <a:t>112</a:t>
            </a:r>
            <a:r>
              <a:rPr lang="zh-TW" altLang="en-US" sz="4400" dirty="0">
                <a:solidFill>
                  <a:schemeClr val="tx2"/>
                </a:solidFill>
                <a:cs typeface="+mj-cs"/>
              </a:rPr>
              <a:t>年度辦理計畫項目例舉如下：</a:t>
            </a:r>
            <a:endParaRPr lang="en-US" altLang="zh-TW" sz="4400" dirty="0">
              <a:solidFill>
                <a:schemeClr val="tx2"/>
              </a:solidFill>
              <a:cs typeface="+mj-cs"/>
            </a:endParaRPr>
          </a:p>
          <a:p>
            <a:pPr marL="0" indent="0">
              <a:lnSpc>
                <a:spcPct val="100000"/>
              </a:lnSpc>
              <a:spcBef>
                <a:spcPts val="800"/>
              </a:spcBef>
              <a:buNone/>
            </a:pPr>
            <a:r>
              <a:rPr lang="en-US" altLang="zh-TW" sz="4400" dirty="0">
                <a:solidFill>
                  <a:schemeClr val="tx2"/>
                </a:solidFill>
                <a:cs typeface="+mj-cs"/>
              </a:rPr>
              <a:t>1.</a:t>
            </a:r>
            <a:r>
              <a:rPr lang="zh-TW" altLang="en-US" sz="4400" dirty="0">
                <a:solidFill>
                  <a:schemeClr val="tx2"/>
                </a:solidFill>
              </a:rPr>
              <a:t>推動女性於原住民社團從事公共事務與活動</a:t>
            </a:r>
            <a:endParaRPr lang="en-US" altLang="zh-TW" sz="4400" dirty="0">
              <a:solidFill>
                <a:schemeClr val="tx2"/>
              </a:solidFill>
              <a:cs typeface="+mj-cs"/>
            </a:endParaRPr>
          </a:p>
          <a:p>
            <a:pPr marL="0" indent="0">
              <a:lnSpc>
                <a:spcPct val="100000"/>
              </a:lnSpc>
              <a:spcBef>
                <a:spcPts val="800"/>
              </a:spcBef>
              <a:buNone/>
            </a:pPr>
            <a:r>
              <a:rPr lang="en-US" altLang="zh-TW" sz="4400" dirty="0">
                <a:solidFill>
                  <a:schemeClr val="tx2"/>
                </a:solidFill>
                <a:cs typeface="+mj-cs"/>
              </a:rPr>
              <a:t>2.</a:t>
            </a:r>
            <a:r>
              <a:rPr lang="zh-TW" altLang="en-US" sz="4400" dirty="0">
                <a:solidFill>
                  <a:schemeClr val="tx2"/>
                </a:solidFill>
              </a:rPr>
              <a:t>女性主管參與研習課程</a:t>
            </a:r>
            <a:endParaRPr lang="en-US" altLang="zh-TW" sz="4400" dirty="0">
              <a:solidFill>
                <a:schemeClr val="tx2"/>
              </a:solidFill>
              <a:cs typeface="+mj-cs"/>
            </a:endParaRPr>
          </a:p>
          <a:p>
            <a:pPr marL="0" indent="0">
              <a:lnSpc>
                <a:spcPct val="100000"/>
              </a:lnSpc>
              <a:spcBef>
                <a:spcPts val="800"/>
              </a:spcBef>
              <a:buNone/>
            </a:pPr>
            <a:r>
              <a:rPr lang="en-US" altLang="zh-TW" sz="4400" dirty="0">
                <a:solidFill>
                  <a:schemeClr val="tx2"/>
                </a:solidFill>
                <a:cs typeface="+mj-cs"/>
              </a:rPr>
              <a:t>3.</a:t>
            </a:r>
            <a:r>
              <a:rPr lang="zh-TW" altLang="en-US" sz="4400" dirty="0">
                <a:solidFill>
                  <a:schemeClr val="tx2"/>
                </a:solidFill>
              </a:rPr>
              <a:t>客家女力迎向國際</a:t>
            </a:r>
            <a:r>
              <a:rPr lang="en-US" altLang="zh-TW" sz="4400" dirty="0">
                <a:solidFill>
                  <a:schemeClr val="tx2"/>
                </a:solidFill>
              </a:rPr>
              <a:t>(</a:t>
            </a:r>
            <a:r>
              <a:rPr lang="zh-TW" altLang="en-US" sz="4400" dirty="0">
                <a:solidFill>
                  <a:schemeClr val="tx2"/>
                </a:solidFill>
              </a:rPr>
              <a:t>客家女性國際展風華</a:t>
            </a:r>
            <a:r>
              <a:rPr lang="en-US" altLang="zh-TW" sz="4400" dirty="0">
                <a:solidFill>
                  <a:schemeClr val="tx2"/>
                </a:solidFill>
              </a:rPr>
              <a:t>)</a:t>
            </a:r>
            <a:endParaRPr lang="en-US" altLang="zh-TW" sz="4400" dirty="0">
              <a:solidFill>
                <a:schemeClr val="tx2"/>
              </a:solidFill>
              <a:cs typeface="+mj-cs"/>
            </a:endParaRPr>
          </a:p>
          <a:p>
            <a:pPr marL="0" indent="0">
              <a:lnSpc>
                <a:spcPct val="100000"/>
              </a:lnSpc>
              <a:spcBef>
                <a:spcPts val="800"/>
              </a:spcBef>
              <a:buNone/>
            </a:pPr>
            <a:endParaRPr lang="en-US" altLang="zh-TW" sz="3400" dirty="0">
              <a:solidFill>
                <a:schemeClr val="tx2"/>
              </a:solidFill>
              <a:cs typeface="+mj-cs"/>
            </a:endParaRPr>
          </a:p>
        </p:txBody>
      </p:sp>
      <p:pic>
        <p:nvPicPr>
          <p:cNvPr id="12" name="圖片 11">
            <a:extLst>
              <a:ext uri="{FF2B5EF4-FFF2-40B4-BE49-F238E27FC236}">
                <a16:creationId xmlns:a16="http://schemas.microsoft.com/office/drawing/2014/main" id="{EF9EDE1B-BB02-4070-9BCE-C9EB28A064E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60755" y="3774216"/>
            <a:ext cx="3974592" cy="2980944"/>
          </a:xfrm>
          <a:prstGeom prst="rect">
            <a:avLst/>
          </a:prstGeom>
        </p:spPr>
      </p:pic>
      <p:pic>
        <p:nvPicPr>
          <p:cNvPr id="1026" name="Picture 2" descr="111年響應國際婦女節-來自客家女力的故事-新北市政府客家事務局">
            <a:extLst>
              <a:ext uri="{FF2B5EF4-FFF2-40B4-BE49-F238E27FC236}">
                <a16:creationId xmlns:a16="http://schemas.microsoft.com/office/drawing/2014/main" id="{47FE3BAD-DC73-4635-BC0C-11C0FF54B1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09604" y="3763359"/>
            <a:ext cx="5338058" cy="30026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49094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B3C5FBCD-0B46-447A-AB98-C2BB4EA35144}" type="slidenum">
              <a:rPr lang="en-US" altLang="zh-TW" smtClean="0">
                <a:latin typeface="微軟正黑體" panose="020B0604030504040204" pitchFamily="34" charset="-120"/>
                <a:ea typeface="微軟正黑體" panose="020B0604030504040204" pitchFamily="34" charset="-120"/>
              </a:rPr>
              <a:pPr/>
              <a:t>14</a:t>
            </a:fld>
            <a:endParaRPr lang="en-US" altLang="zh-TW" dirty="0">
              <a:latin typeface="微軟正黑體" panose="020B0604030504040204" pitchFamily="34" charset="-120"/>
              <a:ea typeface="微軟正黑體" panose="020B0604030504040204" pitchFamily="34" charset="-120"/>
            </a:endParaRPr>
          </a:p>
        </p:txBody>
      </p:sp>
      <p:sp>
        <p:nvSpPr>
          <p:cNvPr id="6" name="內容版面配置區 2"/>
          <p:cNvSpPr>
            <a:spLocks noGrp="1"/>
          </p:cNvSpPr>
          <p:nvPr>
            <p:ph idx="1"/>
          </p:nvPr>
        </p:nvSpPr>
        <p:spPr>
          <a:xfrm>
            <a:off x="476975" y="1768976"/>
            <a:ext cx="11446801" cy="4695832"/>
          </a:xfrm>
        </p:spPr>
        <p:txBody>
          <a:bodyPr>
            <a:normAutofit lnSpcReduction="10000"/>
          </a:bodyPr>
          <a:lstStyle/>
          <a:p>
            <a:pPr marL="0" indent="0">
              <a:lnSpc>
                <a:spcPct val="100000"/>
              </a:lnSpc>
              <a:spcBef>
                <a:spcPts val="800"/>
              </a:spcBef>
              <a:buNone/>
            </a:pPr>
            <a:r>
              <a:rPr lang="en-US" altLang="zh-TW" sz="2100" dirty="0">
                <a:solidFill>
                  <a:schemeClr val="tx2"/>
                </a:solidFill>
                <a:cs typeface="+mj-cs"/>
              </a:rPr>
              <a:t>CEDAW </a:t>
            </a:r>
            <a:r>
              <a:rPr lang="zh-TW" altLang="en-US" sz="2100" dirty="0">
                <a:solidFill>
                  <a:schemeClr val="tx2"/>
                </a:solidFill>
                <a:cs typeface="+mj-cs"/>
              </a:rPr>
              <a:t>第</a:t>
            </a:r>
            <a:r>
              <a:rPr lang="en-US" altLang="zh-TW" sz="2100" dirty="0">
                <a:solidFill>
                  <a:schemeClr val="tx2"/>
                </a:solidFill>
                <a:cs typeface="+mj-cs"/>
              </a:rPr>
              <a:t>11</a:t>
            </a:r>
            <a:r>
              <a:rPr lang="zh-TW" altLang="en-US" sz="2100" dirty="0">
                <a:solidFill>
                  <a:schemeClr val="tx2"/>
                </a:solidFill>
                <a:cs typeface="+mj-cs"/>
              </a:rPr>
              <a:t>條：</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1.</a:t>
            </a:r>
            <a:r>
              <a:rPr lang="zh-TW" altLang="en-US" sz="2100" dirty="0">
                <a:solidFill>
                  <a:schemeClr val="tx2"/>
                </a:solidFill>
                <a:cs typeface="+mj-cs"/>
              </a:rPr>
              <a:t>締約各國應採取一切適當措施，消除在</a:t>
            </a:r>
            <a:r>
              <a:rPr lang="zh-TW" altLang="en-US" sz="2100" dirty="0">
                <a:solidFill>
                  <a:srgbClr val="FF0000"/>
                </a:solidFill>
                <a:cs typeface="+mj-cs"/>
              </a:rPr>
              <a:t>就業</a:t>
            </a:r>
            <a:r>
              <a:rPr lang="zh-TW" altLang="en-US" sz="2100" dirty="0">
                <a:solidFill>
                  <a:schemeClr val="tx2"/>
                </a:solidFill>
                <a:cs typeface="+mj-cs"/>
              </a:rPr>
              <a:t>方面對婦女的歧視，以保證她們在</a:t>
            </a:r>
            <a:r>
              <a:rPr lang="zh-TW" altLang="en-US" sz="2100" dirty="0">
                <a:solidFill>
                  <a:srgbClr val="FF0000"/>
                </a:solidFill>
                <a:cs typeface="+mj-cs"/>
              </a:rPr>
              <a:t>男女平等</a:t>
            </a:r>
            <a:r>
              <a:rPr lang="zh-TW" altLang="en-US" sz="2100" dirty="0">
                <a:solidFill>
                  <a:schemeClr val="tx2"/>
                </a:solidFill>
                <a:cs typeface="+mj-cs"/>
              </a:rPr>
              <a:t>的</a:t>
            </a:r>
            <a:endParaRPr lang="en-US" altLang="zh-TW" sz="2100" dirty="0">
              <a:solidFill>
                <a:schemeClr val="tx2"/>
              </a:solidFill>
              <a:cs typeface="+mj-cs"/>
            </a:endParaRPr>
          </a:p>
          <a:p>
            <a:pPr marL="0" indent="0">
              <a:lnSpc>
                <a:spcPct val="100000"/>
              </a:lnSpc>
              <a:spcBef>
                <a:spcPts val="800"/>
              </a:spcBef>
              <a:buNone/>
            </a:pPr>
            <a:r>
              <a:rPr lang="zh-TW" altLang="en-US" sz="2100" dirty="0">
                <a:solidFill>
                  <a:schemeClr val="tx2"/>
                </a:solidFill>
                <a:cs typeface="+mj-cs"/>
              </a:rPr>
              <a:t>   基礎上</a:t>
            </a:r>
            <a:r>
              <a:rPr lang="zh-TW" altLang="en-US" sz="2100" dirty="0">
                <a:solidFill>
                  <a:srgbClr val="FF0000"/>
                </a:solidFill>
                <a:cs typeface="+mj-cs"/>
              </a:rPr>
              <a:t>享有相同權利</a:t>
            </a:r>
            <a:r>
              <a:rPr lang="zh-TW" altLang="en-US" sz="2100" dirty="0">
                <a:solidFill>
                  <a:schemeClr val="tx2"/>
                </a:solidFill>
                <a:cs typeface="+mj-cs"/>
              </a:rPr>
              <a:t>，特別是：</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(a)</a:t>
            </a:r>
            <a:r>
              <a:rPr lang="zh-TW" altLang="en-US" sz="2100" dirty="0">
                <a:solidFill>
                  <a:schemeClr val="tx2"/>
                </a:solidFill>
                <a:cs typeface="+mj-cs"/>
              </a:rPr>
              <a:t>人人有</a:t>
            </a:r>
            <a:r>
              <a:rPr lang="zh-TW" altLang="en-US" sz="2100" dirty="0">
                <a:solidFill>
                  <a:srgbClr val="FF0000"/>
                </a:solidFill>
                <a:cs typeface="+mj-cs"/>
              </a:rPr>
              <a:t>不可剝奪</a:t>
            </a:r>
            <a:r>
              <a:rPr lang="zh-TW" altLang="en-US" sz="2100" dirty="0">
                <a:solidFill>
                  <a:schemeClr val="tx2"/>
                </a:solidFill>
                <a:cs typeface="+mj-cs"/>
              </a:rPr>
              <a:t>的</a:t>
            </a:r>
            <a:r>
              <a:rPr lang="zh-TW" altLang="en-US" sz="2100" dirty="0">
                <a:solidFill>
                  <a:srgbClr val="FF0000"/>
                </a:solidFill>
                <a:cs typeface="+mj-cs"/>
              </a:rPr>
              <a:t>工作</a:t>
            </a:r>
            <a:r>
              <a:rPr lang="zh-TW" altLang="en-US" sz="2100" dirty="0">
                <a:solidFill>
                  <a:schemeClr val="tx2"/>
                </a:solidFill>
                <a:cs typeface="+mj-cs"/>
              </a:rPr>
              <a:t>；</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(b)</a:t>
            </a:r>
            <a:r>
              <a:rPr lang="zh-TW" altLang="en-US" sz="2100" dirty="0">
                <a:solidFill>
                  <a:schemeClr val="tx2"/>
                </a:solidFill>
                <a:cs typeface="+mj-cs"/>
              </a:rPr>
              <a:t>享有</a:t>
            </a:r>
            <a:r>
              <a:rPr lang="zh-TW" altLang="en-US" sz="2100" dirty="0">
                <a:solidFill>
                  <a:srgbClr val="FF0000"/>
                </a:solidFill>
                <a:cs typeface="+mj-cs"/>
              </a:rPr>
              <a:t>相同就業機會</a:t>
            </a:r>
            <a:r>
              <a:rPr lang="zh-TW" altLang="en-US" sz="2100" dirty="0">
                <a:solidFill>
                  <a:schemeClr val="tx2"/>
                </a:solidFill>
                <a:cs typeface="+mj-cs"/>
              </a:rPr>
              <a:t>的權利，包括在就業方面</a:t>
            </a:r>
            <a:r>
              <a:rPr lang="zh-TW" altLang="en-US" sz="2100" dirty="0">
                <a:solidFill>
                  <a:srgbClr val="FF0000"/>
                </a:solidFill>
                <a:cs typeface="+mj-cs"/>
              </a:rPr>
              <a:t>相同甄選標準</a:t>
            </a:r>
            <a:r>
              <a:rPr lang="zh-TW" altLang="en-US" sz="2100" dirty="0">
                <a:solidFill>
                  <a:schemeClr val="tx2"/>
                </a:solidFill>
                <a:cs typeface="+mj-cs"/>
              </a:rPr>
              <a:t>；</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(c)</a:t>
            </a:r>
            <a:r>
              <a:rPr lang="zh-TW" altLang="en-US" sz="2100" dirty="0">
                <a:solidFill>
                  <a:schemeClr val="tx2"/>
                </a:solidFill>
                <a:cs typeface="+mj-cs"/>
              </a:rPr>
              <a:t>享有</a:t>
            </a:r>
            <a:r>
              <a:rPr lang="zh-TW" altLang="en-US" sz="2100" dirty="0">
                <a:solidFill>
                  <a:srgbClr val="FF0000"/>
                </a:solidFill>
                <a:cs typeface="+mj-cs"/>
              </a:rPr>
              <a:t>自由選擇專業和職業</a:t>
            </a:r>
            <a:r>
              <a:rPr lang="zh-TW" altLang="en-US" sz="2100" dirty="0">
                <a:solidFill>
                  <a:schemeClr val="tx2"/>
                </a:solidFill>
                <a:cs typeface="+mj-cs"/>
              </a:rPr>
              <a:t>，提升和工作保障，一切服務的福利和條件，接受職業培訓和進</a:t>
            </a:r>
            <a:endParaRPr lang="en-US" altLang="zh-TW" sz="2100" dirty="0">
              <a:solidFill>
                <a:schemeClr val="tx2"/>
              </a:solidFill>
              <a:cs typeface="+mj-cs"/>
            </a:endParaRPr>
          </a:p>
          <a:p>
            <a:pPr marL="0" indent="0">
              <a:lnSpc>
                <a:spcPct val="100000"/>
              </a:lnSpc>
              <a:spcBef>
                <a:spcPts val="800"/>
              </a:spcBef>
              <a:buNone/>
            </a:pPr>
            <a:r>
              <a:rPr lang="zh-TW" altLang="en-US" sz="2100" dirty="0">
                <a:solidFill>
                  <a:schemeClr val="tx2"/>
                </a:solidFill>
                <a:cs typeface="+mj-cs"/>
              </a:rPr>
              <a:t>     修，包括實習培訓、高等職業培訓和經常性培訓的權利；</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(d)</a:t>
            </a:r>
            <a:r>
              <a:rPr lang="zh-TW" altLang="en-US" sz="2100" dirty="0">
                <a:solidFill>
                  <a:srgbClr val="FF0000"/>
                </a:solidFill>
                <a:cs typeface="+mj-cs"/>
              </a:rPr>
              <a:t>同等價值的工作</a:t>
            </a:r>
            <a:r>
              <a:rPr lang="zh-TW" altLang="en-US" sz="2100" dirty="0">
                <a:solidFill>
                  <a:schemeClr val="tx2"/>
                </a:solidFill>
                <a:cs typeface="+mj-cs"/>
              </a:rPr>
              <a:t>享有</a:t>
            </a:r>
            <a:r>
              <a:rPr lang="zh-TW" altLang="en-US" sz="2100" dirty="0">
                <a:solidFill>
                  <a:srgbClr val="FF0000"/>
                </a:solidFill>
                <a:cs typeface="+mj-cs"/>
              </a:rPr>
              <a:t>同等報酬</a:t>
            </a:r>
            <a:r>
              <a:rPr lang="zh-TW" altLang="en-US" sz="2100" dirty="0">
                <a:solidFill>
                  <a:schemeClr val="tx2"/>
                </a:solidFill>
                <a:cs typeface="+mj-cs"/>
              </a:rPr>
              <a:t>包括福利和享有平等待遇的權利，在評定工作的表現方面，</a:t>
            </a:r>
            <a:endParaRPr lang="en-US" altLang="zh-TW" sz="2100" dirty="0">
              <a:solidFill>
                <a:schemeClr val="tx2"/>
              </a:solidFill>
              <a:cs typeface="+mj-cs"/>
            </a:endParaRPr>
          </a:p>
          <a:p>
            <a:pPr marL="0" indent="0">
              <a:lnSpc>
                <a:spcPct val="100000"/>
              </a:lnSpc>
              <a:spcBef>
                <a:spcPts val="800"/>
              </a:spcBef>
              <a:buNone/>
            </a:pPr>
            <a:r>
              <a:rPr lang="zh-TW" altLang="en-US" sz="2100" dirty="0">
                <a:solidFill>
                  <a:schemeClr val="tx2"/>
                </a:solidFill>
                <a:cs typeface="+mj-cs"/>
              </a:rPr>
              <a:t>     也享有</a:t>
            </a:r>
            <a:r>
              <a:rPr lang="zh-TW" altLang="en-US" sz="2100" dirty="0">
                <a:solidFill>
                  <a:srgbClr val="FF0000"/>
                </a:solidFill>
                <a:cs typeface="+mj-cs"/>
              </a:rPr>
              <a:t>平等待遇</a:t>
            </a:r>
            <a:r>
              <a:rPr lang="zh-TW" altLang="en-US" sz="2100" dirty="0">
                <a:solidFill>
                  <a:schemeClr val="tx2"/>
                </a:solidFill>
                <a:cs typeface="+mj-cs"/>
              </a:rPr>
              <a:t>的權利；</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(e)</a:t>
            </a:r>
            <a:r>
              <a:rPr lang="zh-TW" altLang="en-US" sz="2100" dirty="0">
                <a:solidFill>
                  <a:srgbClr val="FF0000"/>
                </a:solidFill>
                <a:cs typeface="+mj-cs"/>
              </a:rPr>
              <a:t>享有社會保障的權利</a:t>
            </a:r>
            <a:r>
              <a:rPr lang="zh-TW" altLang="en-US" sz="2100" dirty="0">
                <a:solidFill>
                  <a:schemeClr val="tx2"/>
                </a:solidFill>
                <a:cs typeface="+mj-cs"/>
              </a:rPr>
              <a:t>，特別是在退休、失業、疾病、殘廢和老年或在其他喪失工作能力的</a:t>
            </a:r>
            <a:endParaRPr lang="en-US" altLang="zh-TW" sz="2100" dirty="0">
              <a:solidFill>
                <a:schemeClr val="tx2"/>
              </a:solidFill>
              <a:cs typeface="+mj-cs"/>
            </a:endParaRPr>
          </a:p>
          <a:p>
            <a:pPr marL="0" indent="0">
              <a:lnSpc>
                <a:spcPct val="100000"/>
              </a:lnSpc>
              <a:spcBef>
                <a:spcPts val="800"/>
              </a:spcBef>
              <a:buNone/>
            </a:pPr>
            <a:r>
              <a:rPr lang="zh-TW" altLang="en-US" sz="2100" dirty="0">
                <a:solidFill>
                  <a:schemeClr val="tx2"/>
                </a:solidFill>
                <a:cs typeface="+mj-cs"/>
              </a:rPr>
              <a:t>     情況下，以及享有帶薪度假的權利；</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(f)</a:t>
            </a:r>
            <a:r>
              <a:rPr lang="zh-TW" altLang="en-US" sz="2100" dirty="0">
                <a:solidFill>
                  <a:schemeClr val="tx2"/>
                </a:solidFill>
                <a:cs typeface="+mj-cs"/>
              </a:rPr>
              <a:t>在工作條件方面</a:t>
            </a:r>
            <a:r>
              <a:rPr lang="zh-TW" altLang="en-US" sz="2100" dirty="0">
                <a:solidFill>
                  <a:srgbClr val="FF0000"/>
                </a:solidFill>
                <a:cs typeface="+mj-cs"/>
              </a:rPr>
              <a:t>享有健康和安全保障</a:t>
            </a:r>
            <a:r>
              <a:rPr lang="zh-TW" altLang="en-US" sz="2100" dirty="0">
                <a:solidFill>
                  <a:schemeClr val="tx2"/>
                </a:solidFill>
                <a:cs typeface="+mj-cs"/>
              </a:rPr>
              <a:t>，包括保障生育機能的權利。</a:t>
            </a:r>
            <a:endParaRPr lang="en-US" altLang="zh-TW" sz="2100" dirty="0">
              <a:solidFill>
                <a:schemeClr val="tx2"/>
              </a:solidFill>
              <a:cs typeface="+mj-cs"/>
            </a:endParaRPr>
          </a:p>
          <a:p>
            <a:pPr marL="0" indent="0">
              <a:lnSpc>
                <a:spcPct val="100000"/>
              </a:lnSpc>
              <a:spcBef>
                <a:spcPts val="800"/>
              </a:spcBef>
              <a:buNone/>
            </a:pPr>
            <a:endParaRPr lang="en-US" altLang="zh-TW" sz="2400" dirty="0">
              <a:solidFill>
                <a:schemeClr val="tx2"/>
              </a:solidFill>
              <a:cs typeface="+mj-cs"/>
            </a:endParaRPr>
          </a:p>
        </p:txBody>
      </p:sp>
      <p:sp>
        <p:nvSpPr>
          <p:cNvPr id="9" name="標題 1"/>
          <p:cNvSpPr txBox="1">
            <a:spLocks/>
          </p:cNvSpPr>
          <p:nvPr/>
        </p:nvSpPr>
        <p:spPr bwMode="auto">
          <a:xfrm>
            <a:off x="0" y="19151"/>
            <a:ext cx="12192000"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zh-TW" altLang="en-US" sz="5200" kern="0" dirty="0">
                <a:latin typeface="微軟正黑體" panose="020B0604030504040204" pitchFamily="34" charset="-120"/>
                <a:ea typeface="微軟正黑體" panose="020B0604030504040204" pitchFamily="34" charset="-120"/>
              </a:rPr>
              <a:t>參、以性別預算推動</a:t>
            </a:r>
            <a:r>
              <a:rPr lang="en-US" altLang="zh-TW" sz="5200" kern="0" dirty="0">
                <a:latin typeface="微軟正黑體" panose="020B0604030504040204" pitchFamily="34" charset="-120"/>
                <a:ea typeface="微軟正黑體" panose="020B0604030504040204" pitchFamily="34" charset="-120"/>
              </a:rPr>
              <a:t>CEDAW</a:t>
            </a:r>
            <a:endParaRPr lang="zh-TW" altLang="zh-TW" sz="5200" kern="0" dirty="0">
              <a:latin typeface="微軟正黑體" panose="020B0604030504040204" pitchFamily="34" charset="-120"/>
              <a:ea typeface="微軟正黑體" panose="020B0604030504040204" pitchFamily="34" charset="-120"/>
            </a:endParaRPr>
          </a:p>
        </p:txBody>
      </p:sp>
      <p:sp>
        <p:nvSpPr>
          <p:cNvPr id="7" name="內容版面配置區 2">
            <a:extLst>
              <a:ext uri="{FF2B5EF4-FFF2-40B4-BE49-F238E27FC236}">
                <a16:creationId xmlns:a16="http://schemas.microsoft.com/office/drawing/2014/main" id="{669A10EF-8208-4D75-8A2A-ED60BE1F50E5}"/>
              </a:ext>
            </a:extLst>
          </p:cNvPr>
          <p:cNvSpPr txBox="1">
            <a:spLocks/>
          </p:cNvSpPr>
          <p:nvPr/>
        </p:nvSpPr>
        <p:spPr>
          <a:xfrm>
            <a:off x="486120" y="1315294"/>
            <a:ext cx="11219757" cy="7192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a:lstStyle>
          <a:p>
            <a:pPr marL="0" indent="0">
              <a:lnSpc>
                <a:spcPct val="100000"/>
              </a:lnSpc>
              <a:spcBef>
                <a:spcPts val="800"/>
              </a:spcBef>
              <a:buFont typeface="Wingdings 2" pitchFamily="18" charset="2"/>
              <a:buNone/>
            </a:pPr>
            <a:r>
              <a:rPr lang="zh-TW" altLang="en-US" sz="2400" dirty="0">
                <a:solidFill>
                  <a:schemeClr val="tx2"/>
                </a:solidFill>
                <a:cs typeface="+mj-cs"/>
              </a:rPr>
              <a:t>二、性別平等業務類型</a:t>
            </a:r>
            <a:r>
              <a:rPr lang="en-US" altLang="zh-TW" sz="2400" dirty="0">
                <a:solidFill>
                  <a:schemeClr val="tx2"/>
                </a:solidFill>
                <a:cs typeface="+mj-cs"/>
              </a:rPr>
              <a:t>-</a:t>
            </a:r>
            <a:r>
              <a:rPr lang="zh-TW" altLang="en-US" sz="2400" dirty="0">
                <a:solidFill>
                  <a:schemeClr val="tx2"/>
                </a:solidFill>
                <a:cs typeface="+mj-cs"/>
              </a:rPr>
              <a:t>性別平等政策方針</a:t>
            </a:r>
            <a:r>
              <a:rPr lang="en-US" altLang="zh-TW" sz="2400" dirty="0">
                <a:solidFill>
                  <a:schemeClr val="tx2"/>
                </a:solidFill>
                <a:cs typeface="+mj-cs"/>
              </a:rPr>
              <a:t>-</a:t>
            </a:r>
            <a:r>
              <a:rPr lang="zh-TW" altLang="en-US" sz="2400" dirty="0">
                <a:solidFill>
                  <a:schemeClr val="tx2"/>
                </a:solidFill>
                <a:cs typeface="+mj-cs"/>
              </a:rPr>
              <a:t>就業、經濟與福利</a:t>
            </a:r>
            <a:r>
              <a:rPr lang="en-US" altLang="zh-TW" sz="2400" dirty="0">
                <a:solidFill>
                  <a:schemeClr val="tx2"/>
                </a:solidFill>
                <a:cs typeface="+mj-cs"/>
              </a:rPr>
              <a:t>(1/3)</a:t>
            </a:r>
          </a:p>
        </p:txBody>
      </p:sp>
    </p:spTree>
    <p:extLst>
      <p:ext uri="{BB962C8B-B14F-4D97-AF65-F5344CB8AC3E}">
        <p14:creationId xmlns:p14="http://schemas.microsoft.com/office/powerpoint/2010/main" val="7870683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B3C5FBCD-0B46-447A-AB98-C2BB4EA35144}" type="slidenum">
              <a:rPr lang="en-US" altLang="zh-TW" smtClean="0">
                <a:latin typeface="微軟正黑體" panose="020B0604030504040204" pitchFamily="34" charset="-120"/>
                <a:ea typeface="微軟正黑體" panose="020B0604030504040204" pitchFamily="34" charset="-120"/>
              </a:rPr>
              <a:pPr/>
              <a:t>15</a:t>
            </a:fld>
            <a:endParaRPr lang="en-US" altLang="zh-TW" dirty="0">
              <a:latin typeface="微軟正黑體" panose="020B0604030504040204" pitchFamily="34" charset="-120"/>
              <a:ea typeface="微軟正黑體" panose="020B0604030504040204" pitchFamily="34" charset="-120"/>
            </a:endParaRPr>
          </a:p>
        </p:txBody>
      </p:sp>
      <p:sp>
        <p:nvSpPr>
          <p:cNvPr id="6" name="內容版面配置區 2"/>
          <p:cNvSpPr>
            <a:spLocks noGrp="1"/>
          </p:cNvSpPr>
          <p:nvPr>
            <p:ph idx="1"/>
          </p:nvPr>
        </p:nvSpPr>
        <p:spPr>
          <a:xfrm>
            <a:off x="467831" y="1805552"/>
            <a:ext cx="11219757" cy="4330072"/>
          </a:xfrm>
        </p:spPr>
        <p:txBody>
          <a:bodyPr>
            <a:normAutofit/>
          </a:bodyPr>
          <a:lstStyle/>
          <a:p>
            <a:pPr marL="0" indent="0" algn="just">
              <a:lnSpc>
                <a:spcPct val="100000"/>
              </a:lnSpc>
              <a:spcBef>
                <a:spcPts val="800"/>
              </a:spcBef>
              <a:buNone/>
            </a:pPr>
            <a:r>
              <a:rPr lang="en-US" altLang="zh-TW" sz="2100" dirty="0">
                <a:solidFill>
                  <a:schemeClr val="tx2"/>
                </a:solidFill>
                <a:cs typeface="+mj-cs"/>
              </a:rPr>
              <a:t>CEDAW </a:t>
            </a:r>
            <a:r>
              <a:rPr lang="zh-TW" altLang="en-US" sz="2100" dirty="0">
                <a:solidFill>
                  <a:schemeClr val="tx2"/>
                </a:solidFill>
                <a:cs typeface="+mj-cs"/>
              </a:rPr>
              <a:t>第</a:t>
            </a:r>
            <a:r>
              <a:rPr lang="en-US" altLang="zh-TW" sz="2100" dirty="0">
                <a:solidFill>
                  <a:schemeClr val="tx2"/>
                </a:solidFill>
                <a:cs typeface="+mj-cs"/>
              </a:rPr>
              <a:t>11</a:t>
            </a:r>
            <a:r>
              <a:rPr lang="zh-TW" altLang="en-US" sz="2100" dirty="0">
                <a:solidFill>
                  <a:schemeClr val="tx2"/>
                </a:solidFill>
                <a:cs typeface="+mj-cs"/>
              </a:rPr>
              <a:t>條：</a:t>
            </a:r>
            <a:endParaRPr lang="en-US" altLang="zh-TW" sz="2100" dirty="0">
              <a:solidFill>
                <a:schemeClr val="tx2"/>
              </a:solidFill>
              <a:cs typeface="+mj-cs"/>
            </a:endParaRPr>
          </a:p>
          <a:p>
            <a:pPr marL="0" indent="0" algn="just">
              <a:lnSpc>
                <a:spcPct val="100000"/>
              </a:lnSpc>
              <a:spcBef>
                <a:spcPts val="800"/>
              </a:spcBef>
              <a:buNone/>
            </a:pPr>
            <a:r>
              <a:rPr lang="en-US" altLang="zh-TW" sz="2100" dirty="0">
                <a:solidFill>
                  <a:schemeClr val="tx2"/>
                </a:solidFill>
                <a:cs typeface="+mj-cs"/>
              </a:rPr>
              <a:t>2.</a:t>
            </a:r>
            <a:r>
              <a:rPr lang="zh-TW" altLang="en-US" sz="2100" dirty="0">
                <a:solidFill>
                  <a:schemeClr val="tx2"/>
                </a:solidFill>
                <a:cs typeface="+mj-cs"/>
              </a:rPr>
              <a:t>締約各國為使婦女不致因結婚或生育而受歧視，又為保障其有效的工作權利起見，應採取</a:t>
            </a:r>
            <a:endParaRPr lang="en-US" altLang="zh-TW" sz="2100" dirty="0">
              <a:solidFill>
                <a:schemeClr val="tx2"/>
              </a:solidFill>
              <a:cs typeface="+mj-cs"/>
            </a:endParaRPr>
          </a:p>
          <a:p>
            <a:pPr marL="0" indent="0" algn="just">
              <a:lnSpc>
                <a:spcPct val="100000"/>
              </a:lnSpc>
              <a:spcBef>
                <a:spcPts val="800"/>
              </a:spcBef>
              <a:buNone/>
            </a:pPr>
            <a:r>
              <a:rPr lang="zh-TW" altLang="en-US" sz="2100" dirty="0">
                <a:solidFill>
                  <a:schemeClr val="tx2"/>
                </a:solidFill>
                <a:cs typeface="+mj-cs"/>
              </a:rPr>
              <a:t>    適當措施：</a:t>
            </a:r>
            <a:endParaRPr lang="en-US" altLang="zh-TW" sz="2100" dirty="0">
              <a:solidFill>
                <a:schemeClr val="tx2"/>
              </a:solidFill>
              <a:cs typeface="+mj-cs"/>
            </a:endParaRPr>
          </a:p>
          <a:p>
            <a:pPr marL="0" indent="0" algn="just">
              <a:lnSpc>
                <a:spcPct val="100000"/>
              </a:lnSpc>
              <a:spcBef>
                <a:spcPts val="800"/>
              </a:spcBef>
              <a:buNone/>
            </a:pPr>
            <a:r>
              <a:rPr lang="en-US" altLang="zh-TW" sz="2100" dirty="0">
                <a:solidFill>
                  <a:schemeClr val="tx2"/>
                </a:solidFill>
                <a:cs typeface="+mj-cs"/>
              </a:rPr>
              <a:t>(a)</a:t>
            </a:r>
            <a:r>
              <a:rPr lang="zh-TW" altLang="en-US" sz="2100" dirty="0">
                <a:solidFill>
                  <a:srgbClr val="FF0000"/>
                </a:solidFill>
                <a:cs typeface="+mj-cs"/>
              </a:rPr>
              <a:t>禁止</a:t>
            </a:r>
            <a:r>
              <a:rPr lang="zh-TW" altLang="en-US" sz="2100" dirty="0">
                <a:solidFill>
                  <a:schemeClr val="tx2"/>
                </a:solidFill>
                <a:cs typeface="+mj-cs"/>
              </a:rPr>
              <a:t>以</a:t>
            </a:r>
            <a:r>
              <a:rPr lang="zh-TW" altLang="en-US" sz="2100" dirty="0">
                <a:solidFill>
                  <a:srgbClr val="FF0000"/>
                </a:solidFill>
                <a:cs typeface="+mj-cs"/>
              </a:rPr>
              <a:t>懷孕</a:t>
            </a:r>
            <a:r>
              <a:rPr lang="zh-TW" altLang="en-US" sz="2100" dirty="0">
                <a:solidFill>
                  <a:schemeClr val="tx2"/>
                </a:solidFill>
                <a:cs typeface="+mj-cs"/>
              </a:rPr>
              <a:t>或</a:t>
            </a:r>
            <a:r>
              <a:rPr lang="zh-TW" altLang="en-US" sz="2100" dirty="0">
                <a:solidFill>
                  <a:srgbClr val="FF0000"/>
                </a:solidFill>
                <a:cs typeface="+mj-cs"/>
              </a:rPr>
              <a:t>產假</a:t>
            </a:r>
            <a:r>
              <a:rPr lang="zh-TW" altLang="en-US" sz="2100" dirty="0">
                <a:solidFill>
                  <a:schemeClr val="tx2"/>
                </a:solidFill>
                <a:cs typeface="+mj-cs"/>
              </a:rPr>
              <a:t>為理由予以解僱，以及以</a:t>
            </a:r>
            <a:r>
              <a:rPr lang="zh-TW" altLang="en-US" sz="2100" dirty="0">
                <a:solidFill>
                  <a:srgbClr val="FF0000"/>
                </a:solidFill>
                <a:cs typeface="+mj-cs"/>
              </a:rPr>
              <a:t>婚姻狀況</a:t>
            </a:r>
            <a:r>
              <a:rPr lang="zh-TW" altLang="en-US" sz="2100" dirty="0">
                <a:solidFill>
                  <a:schemeClr val="tx2"/>
                </a:solidFill>
                <a:cs typeface="+mj-cs"/>
              </a:rPr>
              <a:t>為理由予以</a:t>
            </a:r>
            <a:r>
              <a:rPr lang="zh-TW" altLang="en-US" sz="2100" dirty="0">
                <a:solidFill>
                  <a:srgbClr val="FF0000"/>
                </a:solidFill>
                <a:cs typeface="+mj-cs"/>
              </a:rPr>
              <a:t>解僱</a:t>
            </a:r>
            <a:r>
              <a:rPr lang="zh-TW" altLang="en-US" sz="2100" dirty="0">
                <a:solidFill>
                  <a:schemeClr val="tx2"/>
                </a:solidFill>
                <a:cs typeface="+mj-cs"/>
              </a:rPr>
              <a:t>的</a:t>
            </a:r>
            <a:r>
              <a:rPr lang="zh-TW" altLang="en-US" sz="2100" dirty="0">
                <a:solidFill>
                  <a:srgbClr val="FF0000"/>
                </a:solidFill>
                <a:cs typeface="+mj-cs"/>
              </a:rPr>
              <a:t>歧視</a:t>
            </a:r>
            <a:r>
              <a:rPr lang="zh-TW" altLang="en-US" sz="2100" dirty="0">
                <a:solidFill>
                  <a:schemeClr val="tx2"/>
                </a:solidFill>
                <a:cs typeface="+mj-cs"/>
              </a:rPr>
              <a:t>，違反規定者</a:t>
            </a:r>
            <a:endParaRPr lang="en-US" altLang="zh-TW" sz="2100" dirty="0">
              <a:solidFill>
                <a:schemeClr val="tx2"/>
              </a:solidFill>
              <a:cs typeface="+mj-cs"/>
            </a:endParaRPr>
          </a:p>
          <a:p>
            <a:pPr marL="0" indent="0" algn="just">
              <a:lnSpc>
                <a:spcPct val="100000"/>
              </a:lnSpc>
              <a:spcBef>
                <a:spcPts val="800"/>
              </a:spcBef>
              <a:buNone/>
            </a:pPr>
            <a:r>
              <a:rPr lang="zh-TW" altLang="en-US" sz="2100" dirty="0">
                <a:solidFill>
                  <a:schemeClr val="tx2"/>
                </a:solidFill>
                <a:cs typeface="+mj-cs"/>
              </a:rPr>
              <a:t>     予以制裁；</a:t>
            </a:r>
            <a:endParaRPr lang="en-US" altLang="zh-TW" sz="2100" dirty="0">
              <a:solidFill>
                <a:schemeClr val="tx2"/>
              </a:solidFill>
              <a:cs typeface="+mj-cs"/>
            </a:endParaRPr>
          </a:p>
          <a:p>
            <a:pPr marL="0" indent="0" algn="just">
              <a:lnSpc>
                <a:spcPct val="100000"/>
              </a:lnSpc>
              <a:spcBef>
                <a:spcPts val="800"/>
              </a:spcBef>
              <a:buNone/>
            </a:pPr>
            <a:r>
              <a:rPr lang="en-US" altLang="zh-TW" sz="2100" dirty="0">
                <a:solidFill>
                  <a:schemeClr val="tx2"/>
                </a:solidFill>
                <a:cs typeface="+mj-cs"/>
              </a:rPr>
              <a:t>(b)</a:t>
            </a:r>
            <a:r>
              <a:rPr lang="zh-TW" altLang="en-US" sz="2100" dirty="0">
                <a:solidFill>
                  <a:schemeClr val="tx2"/>
                </a:solidFill>
                <a:cs typeface="+mj-cs"/>
              </a:rPr>
              <a:t>實施帶薪產假或具有同等社會福利的</a:t>
            </a:r>
            <a:r>
              <a:rPr lang="zh-TW" altLang="en-US" sz="2100" dirty="0">
                <a:solidFill>
                  <a:srgbClr val="FF0000"/>
                </a:solidFill>
                <a:cs typeface="+mj-cs"/>
              </a:rPr>
              <a:t>產假</a:t>
            </a:r>
            <a:r>
              <a:rPr lang="zh-TW" altLang="en-US" sz="2100" dirty="0">
                <a:solidFill>
                  <a:schemeClr val="tx2"/>
                </a:solidFill>
                <a:cs typeface="+mj-cs"/>
              </a:rPr>
              <a:t>，而</a:t>
            </a:r>
            <a:r>
              <a:rPr lang="zh-TW" altLang="en-US" sz="2100" dirty="0">
                <a:solidFill>
                  <a:srgbClr val="FF0000"/>
                </a:solidFill>
                <a:cs typeface="+mj-cs"/>
              </a:rPr>
              <a:t>不喪失原有</a:t>
            </a:r>
            <a:r>
              <a:rPr lang="zh-TW" altLang="en-US" sz="2100" dirty="0">
                <a:solidFill>
                  <a:schemeClr val="tx2"/>
                </a:solidFill>
                <a:cs typeface="+mj-cs"/>
              </a:rPr>
              <a:t>工作、年資或社會津貼；</a:t>
            </a:r>
            <a:endParaRPr lang="en-US" altLang="zh-TW" sz="2100" dirty="0">
              <a:solidFill>
                <a:schemeClr val="tx2"/>
              </a:solidFill>
              <a:cs typeface="+mj-cs"/>
            </a:endParaRPr>
          </a:p>
          <a:p>
            <a:pPr marL="0" indent="0" algn="just">
              <a:lnSpc>
                <a:spcPct val="100000"/>
              </a:lnSpc>
              <a:spcBef>
                <a:spcPts val="800"/>
              </a:spcBef>
              <a:buNone/>
            </a:pPr>
            <a:r>
              <a:rPr lang="en-US" altLang="zh-TW" sz="2100" dirty="0">
                <a:solidFill>
                  <a:schemeClr val="tx2"/>
                </a:solidFill>
                <a:cs typeface="+mj-cs"/>
              </a:rPr>
              <a:t>(c)</a:t>
            </a:r>
            <a:r>
              <a:rPr lang="zh-TW" altLang="en-US" sz="2100" dirty="0">
                <a:solidFill>
                  <a:schemeClr val="tx2"/>
                </a:solidFill>
                <a:cs typeface="+mj-cs"/>
              </a:rPr>
              <a:t>鼓勵提供</a:t>
            </a:r>
            <a:r>
              <a:rPr lang="zh-TW" altLang="en-US" sz="2100" dirty="0">
                <a:solidFill>
                  <a:srgbClr val="FF0000"/>
                </a:solidFill>
                <a:cs typeface="+mj-cs"/>
              </a:rPr>
              <a:t>必要的輔助性社會服務</a:t>
            </a:r>
            <a:r>
              <a:rPr lang="zh-TW" altLang="en-US" sz="2100" dirty="0">
                <a:solidFill>
                  <a:schemeClr val="tx2"/>
                </a:solidFill>
                <a:cs typeface="+mj-cs"/>
              </a:rPr>
              <a:t>，特別是通過促進建立和發展托兒設施系統，使父母得以</a:t>
            </a:r>
            <a:endParaRPr lang="en-US" altLang="zh-TW" sz="2100" dirty="0">
              <a:solidFill>
                <a:schemeClr val="tx2"/>
              </a:solidFill>
              <a:cs typeface="+mj-cs"/>
            </a:endParaRPr>
          </a:p>
          <a:p>
            <a:pPr marL="0" indent="0" algn="just">
              <a:lnSpc>
                <a:spcPct val="100000"/>
              </a:lnSpc>
              <a:spcBef>
                <a:spcPts val="800"/>
              </a:spcBef>
              <a:buNone/>
            </a:pPr>
            <a:r>
              <a:rPr lang="zh-TW" altLang="en-US" sz="2100" dirty="0">
                <a:solidFill>
                  <a:schemeClr val="tx2"/>
                </a:solidFill>
                <a:cs typeface="+mj-cs"/>
              </a:rPr>
              <a:t>     </a:t>
            </a:r>
            <a:r>
              <a:rPr lang="zh-TW" altLang="en-US" sz="2100" dirty="0">
                <a:solidFill>
                  <a:srgbClr val="FF0000"/>
                </a:solidFill>
                <a:cs typeface="+mj-cs"/>
              </a:rPr>
              <a:t>兼顧家庭</a:t>
            </a:r>
            <a:r>
              <a:rPr lang="zh-TW" altLang="en-US" sz="2100" dirty="0">
                <a:solidFill>
                  <a:schemeClr val="tx2"/>
                </a:solidFill>
                <a:cs typeface="+mj-cs"/>
              </a:rPr>
              <a:t>義務和工作責任</a:t>
            </a:r>
            <a:r>
              <a:rPr lang="zh-TW" altLang="en-US" sz="2100" dirty="0">
                <a:solidFill>
                  <a:srgbClr val="FF0000"/>
                </a:solidFill>
                <a:cs typeface="+mj-cs"/>
              </a:rPr>
              <a:t>並參與公共事務</a:t>
            </a:r>
            <a:r>
              <a:rPr lang="zh-TW" altLang="en-US" sz="2100" dirty="0">
                <a:solidFill>
                  <a:schemeClr val="tx2"/>
                </a:solidFill>
                <a:cs typeface="+mj-cs"/>
              </a:rPr>
              <a:t>；</a:t>
            </a:r>
            <a:endParaRPr lang="en-US" altLang="zh-TW" sz="2100" dirty="0">
              <a:solidFill>
                <a:schemeClr val="tx2"/>
              </a:solidFill>
              <a:cs typeface="+mj-cs"/>
            </a:endParaRPr>
          </a:p>
          <a:p>
            <a:pPr marL="0" indent="0" algn="just">
              <a:lnSpc>
                <a:spcPct val="100000"/>
              </a:lnSpc>
              <a:spcBef>
                <a:spcPts val="800"/>
              </a:spcBef>
              <a:buNone/>
            </a:pPr>
            <a:r>
              <a:rPr lang="en-US" altLang="zh-TW" sz="2100" dirty="0">
                <a:solidFill>
                  <a:schemeClr val="tx2"/>
                </a:solidFill>
                <a:cs typeface="+mj-cs"/>
              </a:rPr>
              <a:t>(d)</a:t>
            </a:r>
            <a:r>
              <a:rPr lang="zh-TW" altLang="en-US" sz="2100" dirty="0">
                <a:solidFill>
                  <a:schemeClr val="tx2"/>
                </a:solidFill>
                <a:cs typeface="+mj-cs"/>
              </a:rPr>
              <a:t>對於</a:t>
            </a:r>
            <a:r>
              <a:rPr lang="zh-TW" altLang="en-US" sz="2100" dirty="0">
                <a:solidFill>
                  <a:srgbClr val="FF0000"/>
                </a:solidFill>
                <a:cs typeface="+mj-cs"/>
              </a:rPr>
              <a:t>懷孕期間</a:t>
            </a:r>
            <a:r>
              <a:rPr lang="zh-TW" altLang="en-US" sz="2100" dirty="0">
                <a:solidFill>
                  <a:schemeClr val="tx2"/>
                </a:solidFill>
                <a:cs typeface="+mj-cs"/>
              </a:rPr>
              <a:t>從事確實有害於健康的工種的婦女，</a:t>
            </a:r>
            <a:r>
              <a:rPr lang="zh-TW" altLang="en-US" sz="2100" dirty="0">
                <a:solidFill>
                  <a:srgbClr val="FF0000"/>
                </a:solidFill>
                <a:cs typeface="+mj-cs"/>
              </a:rPr>
              <a:t>給予特別保護</a:t>
            </a:r>
            <a:r>
              <a:rPr lang="zh-TW" altLang="en-US" sz="2100" dirty="0">
                <a:solidFill>
                  <a:schemeClr val="tx2"/>
                </a:solidFill>
                <a:cs typeface="+mj-cs"/>
              </a:rPr>
              <a:t>。</a:t>
            </a:r>
            <a:endParaRPr lang="en-US" altLang="zh-TW" sz="2100" dirty="0">
              <a:solidFill>
                <a:schemeClr val="tx2"/>
              </a:solidFill>
              <a:cs typeface="+mj-cs"/>
            </a:endParaRPr>
          </a:p>
        </p:txBody>
      </p:sp>
      <p:sp>
        <p:nvSpPr>
          <p:cNvPr id="9" name="標題 1"/>
          <p:cNvSpPr txBox="1">
            <a:spLocks/>
          </p:cNvSpPr>
          <p:nvPr/>
        </p:nvSpPr>
        <p:spPr bwMode="auto">
          <a:xfrm>
            <a:off x="0" y="19151"/>
            <a:ext cx="12192000"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zh-TW" altLang="en-US" sz="5200" kern="0" dirty="0">
                <a:latin typeface="微軟正黑體" panose="020B0604030504040204" pitchFamily="34" charset="-120"/>
                <a:ea typeface="微軟正黑體" panose="020B0604030504040204" pitchFamily="34" charset="-120"/>
              </a:rPr>
              <a:t>參、以性別預算推動</a:t>
            </a:r>
            <a:r>
              <a:rPr lang="en-US" altLang="zh-TW" sz="5200" kern="0" dirty="0">
                <a:latin typeface="微軟正黑體" panose="020B0604030504040204" pitchFamily="34" charset="-120"/>
                <a:ea typeface="微軟正黑體" panose="020B0604030504040204" pitchFamily="34" charset="-120"/>
              </a:rPr>
              <a:t>CEDAW</a:t>
            </a:r>
            <a:endParaRPr lang="zh-TW" altLang="zh-TW" sz="5200" kern="0" dirty="0">
              <a:latin typeface="微軟正黑體" panose="020B0604030504040204" pitchFamily="34" charset="-120"/>
              <a:ea typeface="微軟正黑體" panose="020B0604030504040204" pitchFamily="34" charset="-120"/>
            </a:endParaRPr>
          </a:p>
        </p:txBody>
      </p:sp>
      <p:sp>
        <p:nvSpPr>
          <p:cNvPr id="7" name="內容版面配置區 2">
            <a:extLst>
              <a:ext uri="{FF2B5EF4-FFF2-40B4-BE49-F238E27FC236}">
                <a16:creationId xmlns:a16="http://schemas.microsoft.com/office/drawing/2014/main" id="{669A10EF-8208-4D75-8A2A-ED60BE1F50E5}"/>
              </a:ext>
            </a:extLst>
          </p:cNvPr>
          <p:cNvSpPr txBox="1">
            <a:spLocks/>
          </p:cNvSpPr>
          <p:nvPr/>
        </p:nvSpPr>
        <p:spPr>
          <a:xfrm>
            <a:off x="486120" y="1315294"/>
            <a:ext cx="11219757" cy="7192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a:lstStyle>
          <a:p>
            <a:pPr marL="0" indent="0">
              <a:lnSpc>
                <a:spcPct val="100000"/>
              </a:lnSpc>
              <a:spcBef>
                <a:spcPts val="800"/>
              </a:spcBef>
              <a:buFont typeface="Wingdings 2" pitchFamily="18" charset="2"/>
              <a:buNone/>
            </a:pPr>
            <a:r>
              <a:rPr lang="zh-TW" altLang="en-US" sz="2400" dirty="0">
                <a:solidFill>
                  <a:schemeClr val="tx2"/>
                </a:solidFill>
                <a:cs typeface="+mj-cs"/>
              </a:rPr>
              <a:t>二、性別平等業務類型</a:t>
            </a:r>
            <a:r>
              <a:rPr lang="en-US" altLang="zh-TW" sz="2400" dirty="0">
                <a:solidFill>
                  <a:schemeClr val="tx2"/>
                </a:solidFill>
                <a:cs typeface="+mj-cs"/>
              </a:rPr>
              <a:t>-</a:t>
            </a:r>
            <a:r>
              <a:rPr lang="zh-TW" altLang="en-US" sz="2400" dirty="0">
                <a:solidFill>
                  <a:schemeClr val="tx2"/>
                </a:solidFill>
                <a:cs typeface="+mj-cs"/>
              </a:rPr>
              <a:t>性別平等政策方針</a:t>
            </a:r>
            <a:r>
              <a:rPr lang="en-US" altLang="zh-TW" sz="2400" dirty="0">
                <a:solidFill>
                  <a:schemeClr val="tx2"/>
                </a:solidFill>
                <a:cs typeface="+mj-cs"/>
              </a:rPr>
              <a:t>-</a:t>
            </a:r>
            <a:r>
              <a:rPr lang="zh-TW" altLang="en-US" sz="2400" dirty="0">
                <a:solidFill>
                  <a:schemeClr val="tx2"/>
                </a:solidFill>
                <a:cs typeface="+mj-cs"/>
              </a:rPr>
              <a:t>就業、經濟與福利</a:t>
            </a:r>
            <a:r>
              <a:rPr lang="en-US" altLang="zh-TW" sz="2400" dirty="0">
                <a:solidFill>
                  <a:schemeClr val="tx2"/>
                </a:solidFill>
                <a:cs typeface="+mj-cs"/>
              </a:rPr>
              <a:t>(2/3)</a:t>
            </a:r>
          </a:p>
        </p:txBody>
      </p:sp>
      <p:pic>
        <p:nvPicPr>
          <p:cNvPr id="2" name="圖片 1">
            <a:extLst>
              <a:ext uri="{FF2B5EF4-FFF2-40B4-BE49-F238E27FC236}">
                <a16:creationId xmlns:a16="http://schemas.microsoft.com/office/drawing/2014/main" id="{58038B77-E21F-49CF-890C-838B6E943554}"/>
              </a:ext>
            </a:extLst>
          </p:cNvPr>
          <p:cNvPicPr>
            <a:picLocks noChangeAspect="1"/>
          </p:cNvPicPr>
          <p:nvPr/>
        </p:nvPicPr>
        <p:blipFill>
          <a:blip r:embed="rId3"/>
          <a:stretch>
            <a:fillRect/>
          </a:stretch>
        </p:blipFill>
        <p:spPr>
          <a:xfrm>
            <a:off x="9272659" y="5038345"/>
            <a:ext cx="1288662" cy="1152462"/>
          </a:xfrm>
          <a:prstGeom prst="rect">
            <a:avLst/>
          </a:prstGeom>
        </p:spPr>
      </p:pic>
      <p:pic>
        <p:nvPicPr>
          <p:cNvPr id="5" name="圖片 4">
            <a:extLst>
              <a:ext uri="{FF2B5EF4-FFF2-40B4-BE49-F238E27FC236}">
                <a16:creationId xmlns:a16="http://schemas.microsoft.com/office/drawing/2014/main" id="{F872B209-0B62-4036-BC00-47CD01B286DE}"/>
              </a:ext>
            </a:extLst>
          </p:cNvPr>
          <p:cNvPicPr>
            <a:picLocks noChangeAspect="1"/>
          </p:cNvPicPr>
          <p:nvPr/>
        </p:nvPicPr>
        <p:blipFill>
          <a:blip r:embed="rId4"/>
          <a:stretch>
            <a:fillRect/>
          </a:stretch>
        </p:blipFill>
        <p:spPr>
          <a:xfrm>
            <a:off x="10343308" y="5095179"/>
            <a:ext cx="902283" cy="1095628"/>
          </a:xfrm>
          <a:prstGeom prst="rect">
            <a:avLst/>
          </a:prstGeom>
        </p:spPr>
      </p:pic>
    </p:spTree>
    <p:extLst>
      <p:ext uri="{BB962C8B-B14F-4D97-AF65-F5344CB8AC3E}">
        <p14:creationId xmlns:p14="http://schemas.microsoft.com/office/powerpoint/2010/main" val="40957455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B3C5FBCD-0B46-447A-AB98-C2BB4EA35144}" type="slidenum">
              <a:rPr lang="en-US" altLang="zh-TW" smtClean="0">
                <a:latin typeface="微軟正黑體" panose="020B0604030504040204" pitchFamily="34" charset="-120"/>
                <a:ea typeface="微軟正黑體" panose="020B0604030504040204" pitchFamily="34" charset="-120"/>
              </a:rPr>
              <a:pPr/>
              <a:t>16</a:t>
            </a:fld>
            <a:endParaRPr lang="en-US" altLang="zh-TW" dirty="0">
              <a:latin typeface="微軟正黑體" panose="020B0604030504040204" pitchFamily="34" charset="-120"/>
              <a:ea typeface="微軟正黑體" panose="020B0604030504040204" pitchFamily="34" charset="-120"/>
            </a:endParaRPr>
          </a:p>
        </p:txBody>
      </p:sp>
      <p:sp>
        <p:nvSpPr>
          <p:cNvPr id="9" name="標題 1"/>
          <p:cNvSpPr txBox="1">
            <a:spLocks/>
          </p:cNvSpPr>
          <p:nvPr/>
        </p:nvSpPr>
        <p:spPr bwMode="auto">
          <a:xfrm>
            <a:off x="0" y="19151"/>
            <a:ext cx="12192000"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zh-TW" altLang="en-US" sz="5200" kern="0" dirty="0">
                <a:latin typeface="微軟正黑體" panose="020B0604030504040204" pitchFamily="34" charset="-120"/>
                <a:ea typeface="微軟正黑體" panose="020B0604030504040204" pitchFamily="34" charset="-120"/>
              </a:rPr>
              <a:t>參、以性別預算推動</a:t>
            </a:r>
            <a:r>
              <a:rPr lang="en-US" altLang="zh-TW" sz="5200" kern="0" dirty="0">
                <a:latin typeface="微軟正黑體" panose="020B0604030504040204" pitchFamily="34" charset="-120"/>
                <a:ea typeface="微軟正黑體" panose="020B0604030504040204" pitchFamily="34" charset="-120"/>
              </a:rPr>
              <a:t>CEDAW</a:t>
            </a:r>
            <a:endParaRPr lang="zh-TW" altLang="zh-TW" sz="5200" kern="0" dirty="0">
              <a:latin typeface="微軟正黑體" panose="020B0604030504040204" pitchFamily="34" charset="-120"/>
              <a:ea typeface="微軟正黑體" panose="020B0604030504040204" pitchFamily="34" charset="-120"/>
            </a:endParaRPr>
          </a:p>
        </p:txBody>
      </p:sp>
      <p:sp>
        <p:nvSpPr>
          <p:cNvPr id="7" name="內容版面配置區 2">
            <a:extLst>
              <a:ext uri="{FF2B5EF4-FFF2-40B4-BE49-F238E27FC236}">
                <a16:creationId xmlns:a16="http://schemas.microsoft.com/office/drawing/2014/main" id="{669A10EF-8208-4D75-8A2A-ED60BE1F50E5}"/>
              </a:ext>
            </a:extLst>
          </p:cNvPr>
          <p:cNvSpPr txBox="1">
            <a:spLocks/>
          </p:cNvSpPr>
          <p:nvPr/>
        </p:nvSpPr>
        <p:spPr>
          <a:xfrm>
            <a:off x="486120" y="1315294"/>
            <a:ext cx="11219757" cy="7192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a:lstStyle>
          <a:p>
            <a:pPr marL="0" indent="0">
              <a:lnSpc>
                <a:spcPct val="100000"/>
              </a:lnSpc>
              <a:spcBef>
                <a:spcPts val="800"/>
              </a:spcBef>
              <a:buFont typeface="Wingdings 2" pitchFamily="18" charset="2"/>
              <a:buNone/>
            </a:pPr>
            <a:r>
              <a:rPr lang="zh-TW" altLang="en-US" sz="2400" dirty="0">
                <a:solidFill>
                  <a:schemeClr val="tx2"/>
                </a:solidFill>
                <a:cs typeface="+mj-cs"/>
              </a:rPr>
              <a:t>二、性別平等業務類型</a:t>
            </a:r>
            <a:r>
              <a:rPr lang="en-US" altLang="zh-TW" sz="2400" dirty="0">
                <a:solidFill>
                  <a:schemeClr val="tx2"/>
                </a:solidFill>
                <a:cs typeface="+mj-cs"/>
              </a:rPr>
              <a:t>-</a:t>
            </a:r>
            <a:r>
              <a:rPr lang="zh-TW" altLang="en-US" sz="2400" dirty="0">
                <a:solidFill>
                  <a:schemeClr val="tx2"/>
                </a:solidFill>
                <a:cs typeface="+mj-cs"/>
              </a:rPr>
              <a:t>性別平等政策方針</a:t>
            </a:r>
            <a:r>
              <a:rPr lang="en-US" altLang="zh-TW" sz="2400" dirty="0">
                <a:solidFill>
                  <a:schemeClr val="tx2"/>
                </a:solidFill>
                <a:cs typeface="+mj-cs"/>
              </a:rPr>
              <a:t>-</a:t>
            </a:r>
            <a:r>
              <a:rPr lang="zh-TW" altLang="en-US" sz="2400" dirty="0">
                <a:solidFill>
                  <a:schemeClr val="tx2"/>
                </a:solidFill>
                <a:cs typeface="+mj-cs"/>
              </a:rPr>
              <a:t>就業、經濟與福利</a:t>
            </a:r>
            <a:r>
              <a:rPr lang="en-US" altLang="zh-TW" sz="2400" dirty="0">
                <a:solidFill>
                  <a:schemeClr val="tx2"/>
                </a:solidFill>
                <a:cs typeface="+mj-cs"/>
              </a:rPr>
              <a:t>(3/3)</a:t>
            </a:r>
          </a:p>
        </p:txBody>
      </p:sp>
      <p:graphicFrame>
        <p:nvGraphicFramePr>
          <p:cNvPr id="3" name="表格 2">
            <a:extLst>
              <a:ext uri="{FF2B5EF4-FFF2-40B4-BE49-F238E27FC236}">
                <a16:creationId xmlns:a16="http://schemas.microsoft.com/office/drawing/2014/main" id="{281F1AE1-8DA9-4590-93D1-B904927FCC3C}"/>
              </a:ext>
            </a:extLst>
          </p:cNvPr>
          <p:cNvGraphicFramePr>
            <a:graphicFrameLocks noGrp="1"/>
          </p:cNvGraphicFramePr>
          <p:nvPr>
            <p:extLst>
              <p:ext uri="{D42A27DB-BD31-4B8C-83A1-F6EECF244321}">
                <p14:modId xmlns:p14="http://schemas.microsoft.com/office/powerpoint/2010/main" val="2373327804"/>
              </p:ext>
            </p:extLst>
          </p:nvPr>
        </p:nvGraphicFramePr>
        <p:xfrm>
          <a:off x="607011" y="1923745"/>
          <a:ext cx="3771575" cy="1473200"/>
        </p:xfrm>
        <a:graphic>
          <a:graphicData uri="http://schemas.openxmlformats.org/drawingml/2006/table">
            <a:tbl>
              <a:tblPr firstRow="1" bandRow="1">
                <a:tableStyleId>{5C22544A-7EE6-4342-B048-85BDC9FD1C3A}</a:tableStyleId>
              </a:tblPr>
              <a:tblGrid>
                <a:gridCol w="1257192">
                  <a:extLst>
                    <a:ext uri="{9D8B030D-6E8A-4147-A177-3AD203B41FA5}">
                      <a16:colId xmlns:a16="http://schemas.microsoft.com/office/drawing/2014/main" val="3601002054"/>
                    </a:ext>
                  </a:extLst>
                </a:gridCol>
                <a:gridCol w="2514383">
                  <a:extLst>
                    <a:ext uri="{9D8B030D-6E8A-4147-A177-3AD203B41FA5}">
                      <a16:colId xmlns:a16="http://schemas.microsoft.com/office/drawing/2014/main" val="2379581783"/>
                    </a:ext>
                  </a:extLst>
                </a:gridCol>
              </a:tblGrid>
              <a:tr h="185420">
                <a:tc gridSpan="2">
                  <a:txBody>
                    <a:bodyPr/>
                    <a:lstStyle/>
                    <a:p>
                      <a:pPr algn="ctr"/>
                      <a:r>
                        <a:rPr lang="zh-TW" altLang="en-US" dirty="0">
                          <a:latin typeface="微軟正黑體" panose="020B0604030504040204" pitchFamily="34" charset="-120"/>
                          <a:ea typeface="微軟正黑體" panose="020B0604030504040204" pitchFamily="34" charset="-120"/>
                        </a:rPr>
                        <a:t>就業、經濟與福利</a:t>
                      </a:r>
                    </a:p>
                  </a:txBody>
                  <a:tcPr/>
                </a:tc>
                <a:tc hMerge="1">
                  <a:txBody>
                    <a:bodyPr/>
                    <a:lstStyle/>
                    <a:p>
                      <a:pPr algn="ctr"/>
                      <a:endParaRPr lang="en-US" altLang="zh-TW" dirty="0"/>
                    </a:p>
                  </a:txBody>
                  <a:tcPr/>
                </a:tc>
                <a:extLst>
                  <a:ext uri="{0D108BD9-81ED-4DB2-BD59-A6C34878D82A}">
                    <a16:rowId xmlns:a16="http://schemas.microsoft.com/office/drawing/2014/main" val="1813499280"/>
                  </a:ext>
                </a:extLst>
              </a:tr>
              <a:tr h="18542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t>年度</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預算數</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元</a:t>
                      </a:r>
                      <a:r>
                        <a:rPr lang="en-US" altLang="zh-TW" dirty="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396043401"/>
                  </a:ext>
                </a:extLst>
              </a:tr>
              <a:tr h="370840">
                <a:tc>
                  <a:txBody>
                    <a:bodyPr/>
                    <a:lstStyle/>
                    <a:p>
                      <a:pPr algn="ctr"/>
                      <a:r>
                        <a:rPr lang="en-US" altLang="zh-TW" dirty="0"/>
                        <a:t>112</a:t>
                      </a:r>
                      <a:endParaRPr lang="zh-TW" altLang="en-US" dirty="0"/>
                    </a:p>
                  </a:txBody>
                  <a:tcPr/>
                </a:tc>
                <a:tc>
                  <a:txBody>
                    <a:bodyPr/>
                    <a:lstStyle/>
                    <a:p>
                      <a:pPr algn="ctr"/>
                      <a:r>
                        <a:rPr lang="en-US" altLang="zh-TW" dirty="0">
                          <a:latin typeface="微軟正黑體" panose="020B0604030504040204" pitchFamily="34" charset="-120"/>
                          <a:ea typeface="微軟正黑體" panose="020B0604030504040204" pitchFamily="34" charset="-120"/>
                        </a:rPr>
                        <a:t>186,245,760</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414565361"/>
                  </a:ext>
                </a:extLst>
              </a:tr>
              <a:tr h="370840">
                <a:tc>
                  <a:txBody>
                    <a:bodyPr/>
                    <a:lstStyle/>
                    <a:p>
                      <a:pPr algn="ctr"/>
                      <a:r>
                        <a:rPr lang="en-US" altLang="zh-TW" dirty="0"/>
                        <a:t>111</a:t>
                      </a:r>
                      <a:endParaRPr lang="zh-TW" altLang="en-US" dirty="0"/>
                    </a:p>
                  </a:txBody>
                  <a:tcPr/>
                </a:tc>
                <a:tc>
                  <a:txBody>
                    <a:bodyPr/>
                    <a:lstStyle/>
                    <a:p>
                      <a:pPr algn="ctr"/>
                      <a:r>
                        <a:rPr lang="en-US" altLang="zh-TW" dirty="0">
                          <a:latin typeface="微軟正黑體" panose="020B0604030504040204" pitchFamily="34" charset="-120"/>
                          <a:ea typeface="微軟正黑體" panose="020B0604030504040204" pitchFamily="34" charset="-120"/>
                        </a:rPr>
                        <a:t>122,797,635</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3398877834"/>
                  </a:ext>
                </a:extLst>
              </a:tr>
            </a:tbl>
          </a:graphicData>
        </a:graphic>
      </p:graphicFrame>
      <p:sp>
        <p:nvSpPr>
          <p:cNvPr id="10" name="內容版面配置區 2">
            <a:extLst>
              <a:ext uri="{FF2B5EF4-FFF2-40B4-BE49-F238E27FC236}">
                <a16:creationId xmlns:a16="http://schemas.microsoft.com/office/drawing/2014/main" id="{D62F107D-ED3C-4FFC-9880-30DBD29E286A}"/>
              </a:ext>
            </a:extLst>
          </p:cNvPr>
          <p:cNvSpPr txBox="1">
            <a:spLocks/>
          </p:cNvSpPr>
          <p:nvPr/>
        </p:nvSpPr>
        <p:spPr>
          <a:xfrm>
            <a:off x="4584401" y="1605157"/>
            <a:ext cx="6629400" cy="2110376"/>
          </a:xfrm>
          <a:prstGeom prst="rect">
            <a:avLst/>
          </a:prstGeom>
        </p:spPr>
        <p:txBody>
          <a:bodyPr vert="horz" lIns="91440" tIns="45720" rIns="91440" bIns="45720" rtlCol="0">
            <a:normAutofit fontScale="62500" lnSpcReduction="20000"/>
          </a:bodyPr>
          <a:lst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a:lstStyle>
          <a:p>
            <a:pPr marL="0" indent="0">
              <a:lnSpc>
                <a:spcPct val="100000"/>
              </a:lnSpc>
              <a:spcBef>
                <a:spcPts val="800"/>
              </a:spcBef>
              <a:buNone/>
            </a:pPr>
            <a:endParaRPr lang="en-US" altLang="zh-TW" sz="2400" dirty="0">
              <a:solidFill>
                <a:schemeClr val="tx2"/>
              </a:solidFill>
              <a:cs typeface="+mj-cs"/>
            </a:endParaRPr>
          </a:p>
          <a:p>
            <a:pPr marL="0" indent="0">
              <a:lnSpc>
                <a:spcPct val="100000"/>
              </a:lnSpc>
              <a:spcBef>
                <a:spcPts val="800"/>
              </a:spcBef>
              <a:buNone/>
            </a:pPr>
            <a:r>
              <a:rPr lang="en-US" altLang="zh-TW" sz="3400" dirty="0">
                <a:solidFill>
                  <a:schemeClr val="tx2"/>
                </a:solidFill>
                <a:cs typeface="+mj-cs"/>
              </a:rPr>
              <a:t>112</a:t>
            </a:r>
            <a:r>
              <a:rPr lang="zh-TW" altLang="en-US" sz="3400" dirty="0">
                <a:solidFill>
                  <a:schemeClr val="tx2"/>
                </a:solidFill>
                <a:cs typeface="+mj-cs"/>
              </a:rPr>
              <a:t>年度辦理計畫項目例舉如下：</a:t>
            </a:r>
            <a:endParaRPr lang="en-US" altLang="zh-TW" sz="3400" dirty="0">
              <a:solidFill>
                <a:schemeClr val="tx2"/>
              </a:solidFill>
              <a:cs typeface="+mj-cs"/>
            </a:endParaRPr>
          </a:p>
          <a:p>
            <a:pPr marL="0" indent="0">
              <a:lnSpc>
                <a:spcPct val="100000"/>
              </a:lnSpc>
              <a:spcBef>
                <a:spcPts val="800"/>
              </a:spcBef>
              <a:buNone/>
            </a:pPr>
            <a:r>
              <a:rPr lang="en-US" altLang="zh-TW" sz="3400" dirty="0">
                <a:solidFill>
                  <a:schemeClr val="tx2"/>
                </a:solidFill>
                <a:cs typeface="+mj-cs"/>
              </a:rPr>
              <a:t>1.</a:t>
            </a:r>
            <a:r>
              <a:rPr lang="zh-TW" altLang="en-US" sz="3400" dirty="0">
                <a:solidFill>
                  <a:schemeClr val="tx2"/>
                </a:solidFill>
                <a:cs typeface="+mj-cs"/>
              </a:rPr>
              <a:t>「看見新北女青農」專案計畫</a:t>
            </a:r>
            <a:endParaRPr lang="en-US" altLang="zh-TW" sz="3400" dirty="0">
              <a:solidFill>
                <a:schemeClr val="tx2"/>
              </a:solidFill>
              <a:cs typeface="+mj-cs"/>
            </a:endParaRPr>
          </a:p>
          <a:p>
            <a:pPr marL="0" indent="0">
              <a:lnSpc>
                <a:spcPct val="100000"/>
              </a:lnSpc>
              <a:spcBef>
                <a:spcPts val="800"/>
              </a:spcBef>
              <a:buNone/>
            </a:pPr>
            <a:r>
              <a:rPr lang="en-US" altLang="zh-TW" sz="3400" dirty="0">
                <a:solidFill>
                  <a:schemeClr val="tx2"/>
                </a:solidFill>
                <a:cs typeface="+mj-cs"/>
              </a:rPr>
              <a:t>2.</a:t>
            </a:r>
            <a:r>
              <a:rPr lang="zh-TW" altLang="en-US" sz="3400" dirty="0">
                <a:solidFill>
                  <a:schemeClr val="tx2"/>
                </a:solidFill>
                <a:cs typeface="+mj-cs"/>
              </a:rPr>
              <a:t>婦女增能就業培力計畫</a:t>
            </a:r>
            <a:endParaRPr lang="en-US" altLang="zh-TW" sz="3400" dirty="0">
              <a:solidFill>
                <a:schemeClr val="tx2"/>
              </a:solidFill>
              <a:cs typeface="+mj-cs"/>
            </a:endParaRPr>
          </a:p>
          <a:p>
            <a:pPr marL="0" indent="0">
              <a:lnSpc>
                <a:spcPct val="100000"/>
              </a:lnSpc>
              <a:spcBef>
                <a:spcPts val="800"/>
              </a:spcBef>
              <a:buNone/>
            </a:pPr>
            <a:r>
              <a:rPr lang="en-US" altLang="zh-TW" sz="3400" dirty="0">
                <a:solidFill>
                  <a:schemeClr val="tx2"/>
                </a:solidFill>
                <a:cs typeface="+mj-cs"/>
              </a:rPr>
              <a:t>3.</a:t>
            </a:r>
            <a:r>
              <a:rPr lang="zh-TW" altLang="en-US" sz="3400" dirty="0">
                <a:solidFill>
                  <a:schemeClr val="tx2"/>
                </a:solidFill>
                <a:cs typeface="+mj-cs"/>
              </a:rPr>
              <a:t>中高齡及就業條件相對不利婦女經濟賦權</a:t>
            </a:r>
            <a:endParaRPr lang="en-US" altLang="zh-TW" sz="3400" dirty="0">
              <a:solidFill>
                <a:schemeClr val="tx2"/>
              </a:solidFill>
              <a:cs typeface="+mj-cs"/>
            </a:endParaRPr>
          </a:p>
          <a:p>
            <a:pPr marL="0" indent="0">
              <a:lnSpc>
                <a:spcPct val="100000"/>
              </a:lnSpc>
              <a:spcBef>
                <a:spcPts val="800"/>
              </a:spcBef>
              <a:buNone/>
            </a:pPr>
            <a:r>
              <a:rPr lang="en-US" altLang="zh-TW" sz="3400" dirty="0">
                <a:solidFill>
                  <a:schemeClr val="tx2"/>
                </a:solidFill>
                <a:cs typeface="+mj-cs"/>
              </a:rPr>
              <a:t>4.</a:t>
            </a:r>
            <a:r>
              <a:rPr lang="zh-TW" altLang="en-US" sz="3400" dirty="0">
                <a:solidFill>
                  <a:schemeClr val="tx2"/>
                </a:solidFill>
                <a:cs typeface="+mj-cs"/>
              </a:rPr>
              <a:t> 「女力永續、創新經濟」</a:t>
            </a:r>
            <a:r>
              <a:rPr lang="en-US" altLang="zh-TW" sz="3400" dirty="0">
                <a:solidFill>
                  <a:schemeClr val="tx2"/>
                </a:solidFill>
                <a:cs typeface="+mj-cs"/>
              </a:rPr>
              <a:t>-</a:t>
            </a:r>
            <a:r>
              <a:rPr lang="zh-TW" altLang="en-US" sz="3400" dirty="0">
                <a:solidFill>
                  <a:schemeClr val="tx2"/>
                </a:solidFill>
                <a:cs typeface="+mj-cs"/>
              </a:rPr>
              <a:t>創業勇氣深固方案</a:t>
            </a:r>
            <a:endParaRPr lang="en-US" altLang="zh-TW" sz="3400" dirty="0">
              <a:solidFill>
                <a:schemeClr val="tx2"/>
              </a:solidFill>
              <a:cs typeface="+mj-cs"/>
            </a:endParaRPr>
          </a:p>
        </p:txBody>
      </p:sp>
      <p:pic>
        <p:nvPicPr>
          <p:cNvPr id="12" name="圖片 11">
            <a:extLst>
              <a:ext uri="{FF2B5EF4-FFF2-40B4-BE49-F238E27FC236}">
                <a16:creationId xmlns:a16="http://schemas.microsoft.com/office/drawing/2014/main" id="{1ECCCF0D-B28F-493A-8306-E47C60C102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9019" y="3879741"/>
            <a:ext cx="3580065" cy="2724292"/>
          </a:xfrm>
          <a:prstGeom prst="rect">
            <a:avLst/>
          </a:prstGeom>
        </p:spPr>
      </p:pic>
      <p:pic>
        <p:nvPicPr>
          <p:cNvPr id="14" name="圖片 13">
            <a:extLst>
              <a:ext uri="{FF2B5EF4-FFF2-40B4-BE49-F238E27FC236}">
                <a16:creationId xmlns:a16="http://schemas.microsoft.com/office/drawing/2014/main" id="{83B34D8B-3985-4042-96E3-81846CF340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99358" y="3901653"/>
            <a:ext cx="5324635" cy="2702380"/>
          </a:xfrm>
          <a:prstGeom prst="rect">
            <a:avLst/>
          </a:prstGeom>
        </p:spPr>
      </p:pic>
      <p:sp>
        <p:nvSpPr>
          <p:cNvPr id="13" name="內容版面配置區 2">
            <a:extLst>
              <a:ext uri="{FF2B5EF4-FFF2-40B4-BE49-F238E27FC236}">
                <a16:creationId xmlns:a16="http://schemas.microsoft.com/office/drawing/2014/main" id="{69E45C3B-810F-4B0E-B53A-76F1DD864A5A}"/>
              </a:ext>
            </a:extLst>
          </p:cNvPr>
          <p:cNvSpPr txBox="1">
            <a:spLocks/>
          </p:cNvSpPr>
          <p:nvPr/>
        </p:nvSpPr>
        <p:spPr>
          <a:xfrm>
            <a:off x="620961" y="3396945"/>
            <a:ext cx="6629400" cy="211037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a:lstStyle>
          <a:p>
            <a:pPr marL="0" indent="0">
              <a:lnSpc>
                <a:spcPct val="100000"/>
              </a:lnSpc>
              <a:spcBef>
                <a:spcPts val="800"/>
              </a:spcBef>
              <a:buNone/>
            </a:pPr>
            <a:endParaRPr lang="en-US" altLang="zh-TW" sz="2400" dirty="0">
              <a:solidFill>
                <a:schemeClr val="tx2"/>
              </a:solidFill>
              <a:cs typeface="+mj-cs"/>
            </a:endParaRPr>
          </a:p>
        </p:txBody>
      </p:sp>
    </p:spTree>
    <p:extLst>
      <p:ext uri="{BB962C8B-B14F-4D97-AF65-F5344CB8AC3E}">
        <p14:creationId xmlns:p14="http://schemas.microsoft.com/office/powerpoint/2010/main" val="21833204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B3C5FBCD-0B46-447A-AB98-C2BB4EA35144}" type="slidenum">
              <a:rPr lang="en-US" altLang="zh-TW" smtClean="0">
                <a:latin typeface="微軟正黑體" panose="020B0604030504040204" pitchFamily="34" charset="-120"/>
                <a:ea typeface="微軟正黑體" panose="020B0604030504040204" pitchFamily="34" charset="-120"/>
              </a:rPr>
              <a:pPr/>
              <a:t>17</a:t>
            </a:fld>
            <a:endParaRPr lang="en-US" altLang="zh-TW" dirty="0">
              <a:latin typeface="微軟正黑體" panose="020B0604030504040204" pitchFamily="34" charset="-120"/>
              <a:ea typeface="微軟正黑體" panose="020B0604030504040204" pitchFamily="34" charset="-120"/>
            </a:endParaRPr>
          </a:p>
        </p:txBody>
      </p:sp>
      <p:sp>
        <p:nvSpPr>
          <p:cNvPr id="6" name="內容版面配置區 2"/>
          <p:cNvSpPr>
            <a:spLocks noGrp="1"/>
          </p:cNvSpPr>
          <p:nvPr>
            <p:ph idx="1"/>
          </p:nvPr>
        </p:nvSpPr>
        <p:spPr>
          <a:xfrm>
            <a:off x="467831" y="1787264"/>
            <a:ext cx="11219757" cy="3763144"/>
          </a:xfrm>
        </p:spPr>
        <p:txBody>
          <a:bodyPr>
            <a:normAutofit/>
          </a:bodyPr>
          <a:lstStyle/>
          <a:p>
            <a:pPr marL="0" indent="0">
              <a:lnSpc>
                <a:spcPct val="100000"/>
              </a:lnSpc>
              <a:spcBef>
                <a:spcPts val="800"/>
              </a:spcBef>
              <a:buNone/>
            </a:pPr>
            <a:r>
              <a:rPr lang="en-US" altLang="zh-TW" sz="2100" dirty="0">
                <a:solidFill>
                  <a:schemeClr val="tx2"/>
                </a:solidFill>
                <a:cs typeface="+mj-cs"/>
              </a:rPr>
              <a:t>CEDAW </a:t>
            </a:r>
            <a:r>
              <a:rPr lang="zh-TW" altLang="en-US" sz="2100" dirty="0">
                <a:solidFill>
                  <a:schemeClr val="tx2"/>
                </a:solidFill>
                <a:cs typeface="+mj-cs"/>
              </a:rPr>
              <a:t>第</a:t>
            </a:r>
            <a:r>
              <a:rPr lang="en-US" altLang="zh-TW" sz="2100" dirty="0">
                <a:solidFill>
                  <a:schemeClr val="tx2"/>
                </a:solidFill>
                <a:cs typeface="+mj-cs"/>
              </a:rPr>
              <a:t>16</a:t>
            </a:r>
            <a:r>
              <a:rPr lang="zh-TW" altLang="en-US" sz="2100" dirty="0">
                <a:solidFill>
                  <a:schemeClr val="tx2"/>
                </a:solidFill>
                <a:cs typeface="+mj-cs"/>
              </a:rPr>
              <a:t>條：締約各國應採取一切適當措施，消除在有關</a:t>
            </a:r>
            <a:r>
              <a:rPr lang="zh-TW" altLang="en-US" sz="2100" dirty="0">
                <a:solidFill>
                  <a:srgbClr val="FF0000"/>
                </a:solidFill>
                <a:cs typeface="+mj-cs"/>
              </a:rPr>
              <a:t>婚姻和家庭關係的一切事務</a:t>
            </a:r>
            <a:r>
              <a:rPr lang="zh-TW" altLang="en-US" sz="2100" dirty="0">
                <a:solidFill>
                  <a:schemeClr val="tx2"/>
                </a:solidFill>
                <a:cs typeface="+mj-cs"/>
              </a:rPr>
              <a:t>上對婦女的歧視，並特別應保證婦女在</a:t>
            </a:r>
            <a:r>
              <a:rPr lang="zh-TW" altLang="en-US" sz="2100" dirty="0">
                <a:solidFill>
                  <a:srgbClr val="FF0000"/>
                </a:solidFill>
                <a:cs typeface="+mj-cs"/>
              </a:rPr>
              <a:t>男女平等</a:t>
            </a:r>
            <a:r>
              <a:rPr lang="zh-TW" altLang="en-US" sz="2100" dirty="0">
                <a:solidFill>
                  <a:schemeClr val="tx2"/>
                </a:solidFill>
                <a:cs typeface="+mj-cs"/>
              </a:rPr>
              <a:t>的基礎上： </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(a)</a:t>
            </a:r>
            <a:r>
              <a:rPr lang="zh-TW" altLang="en-US" sz="2100" dirty="0">
                <a:solidFill>
                  <a:schemeClr val="tx2"/>
                </a:solidFill>
                <a:cs typeface="+mj-cs"/>
              </a:rPr>
              <a:t>有</a:t>
            </a:r>
            <a:r>
              <a:rPr lang="zh-TW" altLang="en-US" sz="2100" dirty="0">
                <a:solidFill>
                  <a:srgbClr val="FF0000"/>
                </a:solidFill>
                <a:cs typeface="+mj-cs"/>
              </a:rPr>
              <a:t>相同</a:t>
            </a:r>
            <a:r>
              <a:rPr lang="zh-TW" altLang="en-US" sz="2100" dirty="0">
                <a:solidFill>
                  <a:schemeClr val="tx2"/>
                </a:solidFill>
                <a:cs typeface="+mj-cs"/>
              </a:rPr>
              <a:t>的</a:t>
            </a:r>
            <a:r>
              <a:rPr lang="zh-TW" altLang="en-US" sz="2100" dirty="0">
                <a:solidFill>
                  <a:srgbClr val="FF0000"/>
                </a:solidFill>
                <a:cs typeface="+mj-cs"/>
              </a:rPr>
              <a:t>締結婚約</a:t>
            </a:r>
            <a:r>
              <a:rPr lang="zh-TW" altLang="en-US" sz="2100" dirty="0">
                <a:solidFill>
                  <a:schemeClr val="tx2"/>
                </a:solidFill>
                <a:cs typeface="+mj-cs"/>
              </a:rPr>
              <a:t>的權利；</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(b)</a:t>
            </a:r>
            <a:r>
              <a:rPr lang="zh-TW" altLang="en-US" sz="2100" dirty="0">
                <a:solidFill>
                  <a:schemeClr val="tx2"/>
                </a:solidFill>
                <a:cs typeface="+mj-cs"/>
              </a:rPr>
              <a:t>有</a:t>
            </a:r>
            <a:r>
              <a:rPr lang="zh-TW" altLang="en-US" sz="2100" dirty="0">
                <a:solidFill>
                  <a:srgbClr val="FF0000"/>
                </a:solidFill>
                <a:cs typeface="+mj-cs"/>
              </a:rPr>
              <a:t>相同</a:t>
            </a:r>
            <a:r>
              <a:rPr lang="zh-TW" altLang="en-US" sz="2100" dirty="0">
                <a:solidFill>
                  <a:schemeClr val="tx2"/>
                </a:solidFill>
                <a:cs typeface="+mj-cs"/>
              </a:rPr>
              <a:t>的自由</a:t>
            </a:r>
            <a:r>
              <a:rPr lang="zh-TW" altLang="en-US" sz="2100" dirty="0">
                <a:solidFill>
                  <a:srgbClr val="FF0000"/>
                </a:solidFill>
                <a:cs typeface="+mj-cs"/>
              </a:rPr>
              <a:t>選擇配偶</a:t>
            </a:r>
            <a:r>
              <a:rPr lang="zh-TW" altLang="en-US" sz="2100" dirty="0">
                <a:solidFill>
                  <a:schemeClr val="tx2"/>
                </a:solidFill>
                <a:cs typeface="+mj-cs"/>
              </a:rPr>
              <a:t>和非經本人自由表示、完全同意</a:t>
            </a:r>
            <a:r>
              <a:rPr lang="zh-TW" altLang="en-US" sz="2100" dirty="0">
                <a:solidFill>
                  <a:srgbClr val="FF0000"/>
                </a:solidFill>
                <a:cs typeface="+mj-cs"/>
              </a:rPr>
              <a:t>不締結婚約</a:t>
            </a:r>
            <a:r>
              <a:rPr lang="zh-TW" altLang="en-US" sz="2100" dirty="0">
                <a:solidFill>
                  <a:schemeClr val="tx2"/>
                </a:solidFill>
                <a:cs typeface="+mj-cs"/>
              </a:rPr>
              <a:t>的</a:t>
            </a:r>
            <a:r>
              <a:rPr lang="zh-TW" altLang="en-US" sz="2100" dirty="0">
                <a:solidFill>
                  <a:srgbClr val="FF0000"/>
                </a:solidFill>
                <a:cs typeface="+mj-cs"/>
              </a:rPr>
              <a:t>權利</a:t>
            </a:r>
            <a:r>
              <a:rPr lang="zh-TW" altLang="en-US" sz="2100" dirty="0">
                <a:solidFill>
                  <a:schemeClr val="tx2"/>
                </a:solidFill>
                <a:cs typeface="+mj-cs"/>
              </a:rPr>
              <a:t>；</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(c)</a:t>
            </a:r>
            <a:r>
              <a:rPr lang="zh-TW" altLang="en-US" sz="2100" dirty="0">
                <a:solidFill>
                  <a:schemeClr val="tx2"/>
                </a:solidFill>
                <a:cs typeface="+mj-cs"/>
              </a:rPr>
              <a:t>在</a:t>
            </a:r>
            <a:r>
              <a:rPr lang="zh-TW" altLang="en-US" sz="2100" dirty="0">
                <a:solidFill>
                  <a:srgbClr val="FF0000"/>
                </a:solidFill>
                <a:cs typeface="+mj-cs"/>
              </a:rPr>
              <a:t>婚姻存續</a:t>
            </a:r>
            <a:r>
              <a:rPr lang="zh-TW" altLang="en-US" sz="2100" dirty="0">
                <a:solidFill>
                  <a:schemeClr val="tx2"/>
                </a:solidFill>
                <a:cs typeface="+mj-cs"/>
              </a:rPr>
              <a:t>期間以及</a:t>
            </a:r>
            <a:r>
              <a:rPr lang="zh-TW" altLang="en-US" sz="2100" dirty="0">
                <a:solidFill>
                  <a:srgbClr val="FF0000"/>
                </a:solidFill>
                <a:cs typeface="+mj-cs"/>
              </a:rPr>
              <a:t>解除</a:t>
            </a:r>
            <a:r>
              <a:rPr lang="zh-TW" altLang="en-US" sz="2100" dirty="0">
                <a:solidFill>
                  <a:schemeClr val="tx2"/>
                </a:solidFill>
                <a:cs typeface="+mj-cs"/>
              </a:rPr>
              <a:t>婚姻關係時，有</a:t>
            </a:r>
            <a:r>
              <a:rPr lang="zh-TW" altLang="en-US" sz="2100" dirty="0">
                <a:solidFill>
                  <a:srgbClr val="FF0000"/>
                </a:solidFill>
                <a:cs typeface="+mj-cs"/>
              </a:rPr>
              <a:t>相同</a:t>
            </a:r>
            <a:r>
              <a:rPr lang="zh-TW" altLang="en-US" sz="2100" dirty="0">
                <a:solidFill>
                  <a:schemeClr val="tx2"/>
                </a:solidFill>
                <a:cs typeface="+mj-cs"/>
              </a:rPr>
              <a:t>的</a:t>
            </a:r>
            <a:r>
              <a:rPr lang="zh-TW" altLang="en-US" sz="2100" dirty="0">
                <a:solidFill>
                  <a:srgbClr val="FF0000"/>
                </a:solidFill>
                <a:cs typeface="+mj-cs"/>
              </a:rPr>
              <a:t>權利</a:t>
            </a:r>
            <a:r>
              <a:rPr lang="zh-TW" altLang="en-US" sz="2100" dirty="0">
                <a:solidFill>
                  <a:schemeClr val="tx2"/>
                </a:solidFill>
                <a:cs typeface="+mj-cs"/>
              </a:rPr>
              <a:t>和</a:t>
            </a:r>
            <a:r>
              <a:rPr lang="zh-TW" altLang="en-US" sz="2100" dirty="0">
                <a:solidFill>
                  <a:srgbClr val="FF0000"/>
                </a:solidFill>
                <a:cs typeface="+mj-cs"/>
              </a:rPr>
              <a:t>義務</a:t>
            </a:r>
            <a:r>
              <a:rPr lang="zh-TW" altLang="en-US" sz="2100" dirty="0">
                <a:solidFill>
                  <a:schemeClr val="tx2"/>
                </a:solidFill>
                <a:cs typeface="+mj-cs"/>
              </a:rPr>
              <a:t>；</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(d)</a:t>
            </a:r>
            <a:r>
              <a:rPr lang="zh-TW" altLang="en-US" sz="2100" dirty="0">
                <a:solidFill>
                  <a:schemeClr val="tx2"/>
                </a:solidFill>
                <a:cs typeface="+mj-cs"/>
              </a:rPr>
              <a:t>不論婚姻狀況如何，在</a:t>
            </a:r>
            <a:r>
              <a:rPr lang="zh-TW" altLang="en-US" sz="2100" dirty="0">
                <a:solidFill>
                  <a:srgbClr val="FF0000"/>
                </a:solidFill>
                <a:cs typeface="+mj-cs"/>
              </a:rPr>
              <a:t>有關子女的事務</a:t>
            </a:r>
            <a:r>
              <a:rPr lang="zh-TW" altLang="en-US" sz="2100" dirty="0">
                <a:solidFill>
                  <a:schemeClr val="tx2"/>
                </a:solidFill>
                <a:cs typeface="+mj-cs"/>
              </a:rPr>
              <a:t>上，作為父母親</a:t>
            </a:r>
            <a:r>
              <a:rPr lang="zh-TW" altLang="en-US" sz="2100" dirty="0">
                <a:solidFill>
                  <a:srgbClr val="FF0000"/>
                </a:solidFill>
                <a:cs typeface="+mj-cs"/>
              </a:rPr>
              <a:t>有相同的權利和義務</a:t>
            </a:r>
            <a:r>
              <a:rPr lang="zh-TW" altLang="en-US" sz="2100" dirty="0">
                <a:solidFill>
                  <a:schemeClr val="tx2"/>
                </a:solidFill>
                <a:cs typeface="+mj-cs"/>
              </a:rPr>
              <a:t>。但在任何情</a:t>
            </a:r>
            <a:endParaRPr lang="en-US" altLang="zh-TW" sz="2100" dirty="0">
              <a:solidFill>
                <a:schemeClr val="tx2"/>
              </a:solidFill>
              <a:cs typeface="+mj-cs"/>
            </a:endParaRPr>
          </a:p>
          <a:p>
            <a:pPr marL="0" indent="0">
              <a:lnSpc>
                <a:spcPct val="100000"/>
              </a:lnSpc>
              <a:spcBef>
                <a:spcPts val="800"/>
              </a:spcBef>
              <a:buNone/>
            </a:pPr>
            <a:r>
              <a:rPr lang="zh-TW" altLang="en-US" sz="2100" dirty="0">
                <a:solidFill>
                  <a:schemeClr val="tx2"/>
                </a:solidFill>
                <a:cs typeface="+mj-cs"/>
              </a:rPr>
              <a:t>     形下，均應以子女的利益為重；</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(f)</a:t>
            </a:r>
            <a:r>
              <a:rPr lang="zh-TW" altLang="en-US" sz="2100" dirty="0">
                <a:solidFill>
                  <a:schemeClr val="tx2"/>
                </a:solidFill>
                <a:cs typeface="+mj-cs"/>
              </a:rPr>
              <a:t>在</a:t>
            </a:r>
            <a:r>
              <a:rPr lang="zh-TW" altLang="en-US" sz="2100" dirty="0">
                <a:solidFill>
                  <a:srgbClr val="FF0000"/>
                </a:solidFill>
                <a:cs typeface="+mj-cs"/>
              </a:rPr>
              <a:t>監護、看管、受托和收養子女</a:t>
            </a:r>
            <a:r>
              <a:rPr lang="zh-TW" altLang="en-US" sz="2100" dirty="0">
                <a:solidFill>
                  <a:schemeClr val="tx2"/>
                </a:solidFill>
                <a:cs typeface="+mj-cs"/>
              </a:rPr>
              <a:t>或類似的制度方面，如果國家法規有這些觀念的話，</a:t>
            </a:r>
            <a:r>
              <a:rPr lang="zh-TW" altLang="en-US" sz="2100" dirty="0">
                <a:solidFill>
                  <a:srgbClr val="FF0000"/>
                </a:solidFill>
                <a:cs typeface="+mj-cs"/>
              </a:rPr>
              <a:t>有相</a:t>
            </a:r>
            <a:endParaRPr lang="en-US" altLang="zh-TW" sz="2100" dirty="0">
              <a:solidFill>
                <a:srgbClr val="FF0000"/>
              </a:solidFill>
              <a:cs typeface="+mj-cs"/>
            </a:endParaRPr>
          </a:p>
          <a:p>
            <a:pPr marL="0" indent="0">
              <a:lnSpc>
                <a:spcPct val="100000"/>
              </a:lnSpc>
              <a:spcBef>
                <a:spcPts val="800"/>
              </a:spcBef>
              <a:buNone/>
            </a:pPr>
            <a:r>
              <a:rPr lang="zh-TW" altLang="en-US" sz="2100" dirty="0">
                <a:solidFill>
                  <a:srgbClr val="FF0000"/>
                </a:solidFill>
                <a:cs typeface="+mj-cs"/>
              </a:rPr>
              <a:t>    同的權利和義務</a:t>
            </a:r>
            <a:r>
              <a:rPr lang="zh-TW" altLang="en-US" sz="2100" dirty="0">
                <a:solidFill>
                  <a:schemeClr val="tx2"/>
                </a:solidFill>
                <a:cs typeface="+mj-cs"/>
              </a:rPr>
              <a:t>。但在任何情形下，均應以子女的利益為重；</a:t>
            </a:r>
            <a:endParaRPr lang="en-US" altLang="zh-TW" sz="2100" dirty="0">
              <a:solidFill>
                <a:schemeClr val="tx2"/>
              </a:solidFill>
              <a:cs typeface="+mj-cs"/>
            </a:endParaRPr>
          </a:p>
        </p:txBody>
      </p:sp>
      <p:sp>
        <p:nvSpPr>
          <p:cNvPr id="9" name="標題 1"/>
          <p:cNvSpPr txBox="1">
            <a:spLocks/>
          </p:cNvSpPr>
          <p:nvPr/>
        </p:nvSpPr>
        <p:spPr bwMode="auto">
          <a:xfrm>
            <a:off x="0" y="19151"/>
            <a:ext cx="12192000"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zh-TW" altLang="en-US" sz="5200" kern="0" dirty="0">
                <a:latin typeface="微軟正黑體" panose="020B0604030504040204" pitchFamily="34" charset="-120"/>
                <a:ea typeface="微軟正黑體" panose="020B0604030504040204" pitchFamily="34" charset="-120"/>
              </a:rPr>
              <a:t>參、以性別預算推動</a:t>
            </a:r>
            <a:r>
              <a:rPr lang="en-US" altLang="zh-TW" sz="5200" kern="0" dirty="0">
                <a:latin typeface="微軟正黑體" panose="020B0604030504040204" pitchFamily="34" charset="-120"/>
                <a:ea typeface="微軟正黑體" panose="020B0604030504040204" pitchFamily="34" charset="-120"/>
              </a:rPr>
              <a:t>CEDAW</a:t>
            </a:r>
            <a:endParaRPr lang="zh-TW" altLang="zh-TW" sz="5200" kern="0" dirty="0">
              <a:latin typeface="微軟正黑體" panose="020B0604030504040204" pitchFamily="34" charset="-120"/>
              <a:ea typeface="微軟正黑體" panose="020B0604030504040204" pitchFamily="34" charset="-120"/>
            </a:endParaRPr>
          </a:p>
        </p:txBody>
      </p:sp>
      <p:sp>
        <p:nvSpPr>
          <p:cNvPr id="7" name="內容版面配置區 2">
            <a:extLst>
              <a:ext uri="{FF2B5EF4-FFF2-40B4-BE49-F238E27FC236}">
                <a16:creationId xmlns:a16="http://schemas.microsoft.com/office/drawing/2014/main" id="{669A10EF-8208-4D75-8A2A-ED60BE1F50E5}"/>
              </a:ext>
            </a:extLst>
          </p:cNvPr>
          <p:cNvSpPr txBox="1">
            <a:spLocks/>
          </p:cNvSpPr>
          <p:nvPr/>
        </p:nvSpPr>
        <p:spPr>
          <a:xfrm>
            <a:off x="486120" y="1315294"/>
            <a:ext cx="11219757" cy="7192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a:lstStyle>
          <a:p>
            <a:pPr marL="0" indent="0">
              <a:lnSpc>
                <a:spcPct val="100000"/>
              </a:lnSpc>
              <a:spcBef>
                <a:spcPts val="800"/>
              </a:spcBef>
              <a:buFont typeface="Wingdings 2" pitchFamily="18" charset="2"/>
              <a:buNone/>
            </a:pPr>
            <a:r>
              <a:rPr lang="zh-TW" altLang="en-US" sz="2400" dirty="0">
                <a:solidFill>
                  <a:schemeClr val="tx2"/>
                </a:solidFill>
                <a:cs typeface="+mj-cs"/>
              </a:rPr>
              <a:t>三、性別平等業務類型</a:t>
            </a:r>
            <a:r>
              <a:rPr lang="en-US" altLang="zh-TW" sz="2400" dirty="0">
                <a:solidFill>
                  <a:schemeClr val="tx2"/>
                </a:solidFill>
                <a:cs typeface="+mj-cs"/>
              </a:rPr>
              <a:t>-</a:t>
            </a:r>
            <a:r>
              <a:rPr lang="zh-TW" altLang="en-US" sz="2400" dirty="0">
                <a:solidFill>
                  <a:schemeClr val="tx2"/>
                </a:solidFill>
                <a:cs typeface="+mj-cs"/>
              </a:rPr>
              <a:t>性別平等政策方針</a:t>
            </a:r>
            <a:r>
              <a:rPr lang="en-US" altLang="zh-TW" sz="2400" dirty="0">
                <a:solidFill>
                  <a:schemeClr val="tx2"/>
                </a:solidFill>
                <a:cs typeface="+mj-cs"/>
              </a:rPr>
              <a:t>-</a:t>
            </a:r>
            <a:r>
              <a:rPr lang="zh-TW" altLang="en-US" sz="2400" dirty="0">
                <a:solidFill>
                  <a:schemeClr val="tx2"/>
                </a:solidFill>
                <a:cs typeface="+mj-cs"/>
              </a:rPr>
              <a:t>人口、婚姻與家庭</a:t>
            </a:r>
            <a:r>
              <a:rPr lang="en-US" altLang="zh-TW" sz="2400" dirty="0">
                <a:solidFill>
                  <a:schemeClr val="tx2"/>
                </a:solidFill>
                <a:cs typeface="+mj-cs"/>
              </a:rPr>
              <a:t>(1/2)</a:t>
            </a:r>
          </a:p>
        </p:txBody>
      </p:sp>
      <p:pic>
        <p:nvPicPr>
          <p:cNvPr id="19" name="圖片 18">
            <a:extLst>
              <a:ext uri="{FF2B5EF4-FFF2-40B4-BE49-F238E27FC236}">
                <a16:creationId xmlns:a16="http://schemas.microsoft.com/office/drawing/2014/main" id="{58E1D149-9BD4-4C9F-A527-5DF0AD3F76CE}"/>
              </a:ext>
            </a:extLst>
          </p:cNvPr>
          <p:cNvPicPr>
            <a:picLocks noChangeAspect="1"/>
          </p:cNvPicPr>
          <p:nvPr/>
        </p:nvPicPr>
        <p:blipFill>
          <a:blip r:embed="rId3"/>
          <a:stretch>
            <a:fillRect/>
          </a:stretch>
        </p:blipFill>
        <p:spPr>
          <a:xfrm>
            <a:off x="7863839" y="5137980"/>
            <a:ext cx="2846899" cy="1539359"/>
          </a:xfrm>
          <a:prstGeom prst="rect">
            <a:avLst/>
          </a:prstGeom>
        </p:spPr>
      </p:pic>
    </p:spTree>
    <p:extLst>
      <p:ext uri="{BB962C8B-B14F-4D97-AF65-F5344CB8AC3E}">
        <p14:creationId xmlns:p14="http://schemas.microsoft.com/office/powerpoint/2010/main" val="2093178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B3C5FBCD-0B46-447A-AB98-C2BB4EA35144}" type="slidenum">
              <a:rPr lang="en-US" altLang="zh-TW" smtClean="0">
                <a:latin typeface="微軟正黑體" panose="020B0604030504040204" pitchFamily="34" charset="-120"/>
                <a:ea typeface="微軟正黑體" panose="020B0604030504040204" pitchFamily="34" charset="-120"/>
              </a:rPr>
              <a:pPr/>
              <a:t>18</a:t>
            </a:fld>
            <a:endParaRPr lang="en-US" altLang="zh-TW" dirty="0">
              <a:latin typeface="微軟正黑體" panose="020B0604030504040204" pitchFamily="34" charset="-120"/>
              <a:ea typeface="微軟正黑體" panose="020B0604030504040204" pitchFamily="34" charset="-120"/>
            </a:endParaRPr>
          </a:p>
        </p:txBody>
      </p:sp>
      <p:sp>
        <p:nvSpPr>
          <p:cNvPr id="9" name="標題 1"/>
          <p:cNvSpPr txBox="1">
            <a:spLocks/>
          </p:cNvSpPr>
          <p:nvPr/>
        </p:nvSpPr>
        <p:spPr bwMode="auto">
          <a:xfrm>
            <a:off x="0" y="19151"/>
            <a:ext cx="12192000"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zh-TW" altLang="en-US" sz="5200" kern="0" dirty="0">
                <a:latin typeface="微軟正黑體" panose="020B0604030504040204" pitchFamily="34" charset="-120"/>
                <a:ea typeface="微軟正黑體" panose="020B0604030504040204" pitchFamily="34" charset="-120"/>
              </a:rPr>
              <a:t>參、以性別預算推動</a:t>
            </a:r>
            <a:r>
              <a:rPr lang="en-US" altLang="zh-TW" sz="5200" kern="0" dirty="0">
                <a:latin typeface="微軟正黑體" panose="020B0604030504040204" pitchFamily="34" charset="-120"/>
                <a:ea typeface="微軟正黑體" panose="020B0604030504040204" pitchFamily="34" charset="-120"/>
              </a:rPr>
              <a:t>CEDAW</a:t>
            </a:r>
            <a:endParaRPr lang="zh-TW" altLang="zh-TW" sz="5200" kern="0" dirty="0">
              <a:latin typeface="微軟正黑體" panose="020B0604030504040204" pitchFamily="34" charset="-120"/>
              <a:ea typeface="微軟正黑體" panose="020B0604030504040204" pitchFamily="34" charset="-120"/>
            </a:endParaRPr>
          </a:p>
        </p:txBody>
      </p:sp>
      <p:sp>
        <p:nvSpPr>
          <p:cNvPr id="7" name="內容版面配置區 2">
            <a:extLst>
              <a:ext uri="{FF2B5EF4-FFF2-40B4-BE49-F238E27FC236}">
                <a16:creationId xmlns:a16="http://schemas.microsoft.com/office/drawing/2014/main" id="{669A10EF-8208-4D75-8A2A-ED60BE1F50E5}"/>
              </a:ext>
            </a:extLst>
          </p:cNvPr>
          <p:cNvSpPr txBox="1">
            <a:spLocks/>
          </p:cNvSpPr>
          <p:nvPr/>
        </p:nvSpPr>
        <p:spPr>
          <a:xfrm>
            <a:off x="486120" y="1315294"/>
            <a:ext cx="11219757" cy="7192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a:lstStyle>
          <a:p>
            <a:pPr marL="0" indent="0">
              <a:lnSpc>
                <a:spcPct val="100000"/>
              </a:lnSpc>
              <a:spcBef>
                <a:spcPts val="800"/>
              </a:spcBef>
              <a:buFont typeface="Wingdings 2" pitchFamily="18" charset="2"/>
              <a:buNone/>
            </a:pPr>
            <a:r>
              <a:rPr lang="zh-TW" altLang="en-US" sz="2400" dirty="0">
                <a:solidFill>
                  <a:schemeClr val="tx2"/>
                </a:solidFill>
                <a:cs typeface="+mj-cs"/>
              </a:rPr>
              <a:t>三、性別平等業務類型</a:t>
            </a:r>
            <a:r>
              <a:rPr lang="en-US" altLang="zh-TW" sz="2400" dirty="0">
                <a:solidFill>
                  <a:schemeClr val="tx2"/>
                </a:solidFill>
                <a:cs typeface="+mj-cs"/>
              </a:rPr>
              <a:t>-</a:t>
            </a:r>
            <a:r>
              <a:rPr lang="zh-TW" altLang="en-US" sz="2400" dirty="0">
                <a:solidFill>
                  <a:schemeClr val="tx2"/>
                </a:solidFill>
                <a:cs typeface="+mj-cs"/>
              </a:rPr>
              <a:t>性別平等政策方針</a:t>
            </a:r>
            <a:r>
              <a:rPr lang="en-US" altLang="zh-TW" sz="2400" dirty="0">
                <a:solidFill>
                  <a:schemeClr val="tx2"/>
                </a:solidFill>
                <a:cs typeface="+mj-cs"/>
              </a:rPr>
              <a:t>-</a:t>
            </a:r>
            <a:r>
              <a:rPr lang="zh-TW" altLang="en-US" sz="2400" dirty="0">
                <a:solidFill>
                  <a:schemeClr val="tx2"/>
                </a:solidFill>
                <a:cs typeface="+mj-cs"/>
              </a:rPr>
              <a:t>人口、婚姻與家庭</a:t>
            </a:r>
            <a:r>
              <a:rPr lang="en-US" altLang="zh-TW" sz="2400" dirty="0">
                <a:solidFill>
                  <a:schemeClr val="tx2"/>
                </a:solidFill>
                <a:cs typeface="+mj-cs"/>
              </a:rPr>
              <a:t>(2/2)</a:t>
            </a:r>
          </a:p>
        </p:txBody>
      </p:sp>
      <p:graphicFrame>
        <p:nvGraphicFramePr>
          <p:cNvPr id="3" name="表格 2">
            <a:extLst>
              <a:ext uri="{FF2B5EF4-FFF2-40B4-BE49-F238E27FC236}">
                <a16:creationId xmlns:a16="http://schemas.microsoft.com/office/drawing/2014/main" id="{281F1AE1-8DA9-4590-93D1-B904927FCC3C}"/>
              </a:ext>
            </a:extLst>
          </p:cNvPr>
          <p:cNvGraphicFramePr>
            <a:graphicFrameLocks noGrp="1"/>
          </p:cNvGraphicFramePr>
          <p:nvPr>
            <p:extLst>
              <p:ext uri="{D42A27DB-BD31-4B8C-83A1-F6EECF244321}">
                <p14:modId xmlns:p14="http://schemas.microsoft.com/office/powerpoint/2010/main" val="3679383303"/>
              </p:ext>
            </p:extLst>
          </p:nvPr>
        </p:nvGraphicFramePr>
        <p:xfrm>
          <a:off x="564529" y="1818640"/>
          <a:ext cx="3771575" cy="1473200"/>
        </p:xfrm>
        <a:graphic>
          <a:graphicData uri="http://schemas.openxmlformats.org/drawingml/2006/table">
            <a:tbl>
              <a:tblPr firstRow="1" bandRow="1">
                <a:tableStyleId>{5C22544A-7EE6-4342-B048-85BDC9FD1C3A}</a:tableStyleId>
              </a:tblPr>
              <a:tblGrid>
                <a:gridCol w="1257192">
                  <a:extLst>
                    <a:ext uri="{9D8B030D-6E8A-4147-A177-3AD203B41FA5}">
                      <a16:colId xmlns:a16="http://schemas.microsoft.com/office/drawing/2014/main" val="3601002054"/>
                    </a:ext>
                  </a:extLst>
                </a:gridCol>
                <a:gridCol w="2514383">
                  <a:extLst>
                    <a:ext uri="{9D8B030D-6E8A-4147-A177-3AD203B41FA5}">
                      <a16:colId xmlns:a16="http://schemas.microsoft.com/office/drawing/2014/main" val="2379581783"/>
                    </a:ext>
                  </a:extLst>
                </a:gridCol>
              </a:tblGrid>
              <a:tr h="185420">
                <a:tc gridSpan="2">
                  <a:txBody>
                    <a:bodyPr/>
                    <a:lstStyle/>
                    <a:p>
                      <a:pPr algn="ctr"/>
                      <a:r>
                        <a:rPr lang="zh-TW" altLang="en-US" dirty="0">
                          <a:latin typeface="微軟正黑體" panose="020B0604030504040204" pitchFamily="34" charset="-120"/>
                          <a:ea typeface="微軟正黑體" panose="020B0604030504040204" pitchFamily="34" charset="-120"/>
                        </a:rPr>
                        <a:t>人口、婚姻與家庭</a:t>
                      </a:r>
                    </a:p>
                  </a:txBody>
                  <a:tcPr/>
                </a:tc>
                <a:tc hMerge="1">
                  <a:txBody>
                    <a:bodyPr/>
                    <a:lstStyle/>
                    <a:p>
                      <a:pPr algn="ctr"/>
                      <a:endParaRPr lang="en-US" altLang="zh-TW" dirty="0"/>
                    </a:p>
                  </a:txBody>
                  <a:tcPr/>
                </a:tc>
                <a:extLst>
                  <a:ext uri="{0D108BD9-81ED-4DB2-BD59-A6C34878D82A}">
                    <a16:rowId xmlns:a16="http://schemas.microsoft.com/office/drawing/2014/main" val="1813499280"/>
                  </a:ext>
                </a:extLst>
              </a:tr>
              <a:tr h="18542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t>年度</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預算數</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元</a:t>
                      </a:r>
                      <a:r>
                        <a:rPr lang="en-US" altLang="zh-TW" dirty="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396043401"/>
                  </a:ext>
                </a:extLst>
              </a:tr>
              <a:tr h="370840">
                <a:tc>
                  <a:txBody>
                    <a:bodyPr/>
                    <a:lstStyle/>
                    <a:p>
                      <a:pPr algn="ctr"/>
                      <a:r>
                        <a:rPr lang="en-US" altLang="zh-TW" dirty="0"/>
                        <a:t>112</a:t>
                      </a:r>
                      <a:endParaRPr lang="zh-TW" altLang="en-US" dirty="0"/>
                    </a:p>
                  </a:txBody>
                  <a:tcPr/>
                </a:tc>
                <a:tc>
                  <a:txBody>
                    <a:bodyPr/>
                    <a:lstStyle/>
                    <a:p>
                      <a:pPr algn="ctr"/>
                      <a:r>
                        <a:rPr lang="en-US" altLang="zh-TW" dirty="0">
                          <a:latin typeface="微軟正黑體" panose="020B0604030504040204" pitchFamily="34" charset="-120"/>
                          <a:ea typeface="微軟正黑體" panose="020B0604030504040204" pitchFamily="34" charset="-120"/>
                        </a:rPr>
                        <a:t>6,663,183,793</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414565361"/>
                  </a:ext>
                </a:extLst>
              </a:tr>
              <a:tr h="370840">
                <a:tc>
                  <a:txBody>
                    <a:bodyPr/>
                    <a:lstStyle/>
                    <a:p>
                      <a:pPr algn="ctr"/>
                      <a:r>
                        <a:rPr lang="en-US" altLang="zh-TW" dirty="0"/>
                        <a:t>111</a:t>
                      </a:r>
                      <a:endParaRPr lang="zh-TW" altLang="en-US" dirty="0"/>
                    </a:p>
                  </a:txBody>
                  <a:tcPr/>
                </a:tc>
                <a:tc>
                  <a:txBody>
                    <a:bodyPr/>
                    <a:lstStyle/>
                    <a:p>
                      <a:pPr algn="ctr"/>
                      <a:r>
                        <a:rPr lang="en-US" altLang="zh-TW" dirty="0">
                          <a:latin typeface="微軟正黑體" panose="020B0604030504040204" pitchFamily="34" charset="-120"/>
                          <a:ea typeface="微軟正黑體" panose="020B0604030504040204" pitchFamily="34" charset="-120"/>
                        </a:rPr>
                        <a:t>3,005,217,083</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3398877834"/>
                  </a:ext>
                </a:extLst>
              </a:tr>
            </a:tbl>
          </a:graphicData>
        </a:graphic>
      </p:graphicFrame>
      <p:sp>
        <p:nvSpPr>
          <p:cNvPr id="10" name="內容版面配置區 2">
            <a:extLst>
              <a:ext uri="{FF2B5EF4-FFF2-40B4-BE49-F238E27FC236}">
                <a16:creationId xmlns:a16="http://schemas.microsoft.com/office/drawing/2014/main" id="{D62F107D-ED3C-4FFC-9880-30DBD29E286A}"/>
              </a:ext>
            </a:extLst>
          </p:cNvPr>
          <p:cNvSpPr txBox="1">
            <a:spLocks/>
          </p:cNvSpPr>
          <p:nvPr/>
        </p:nvSpPr>
        <p:spPr>
          <a:xfrm>
            <a:off x="4404038" y="1582348"/>
            <a:ext cx="6629400" cy="2110376"/>
          </a:xfrm>
          <a:prstGeom prst="rect">
            <a:avLst/>
          </a:prstGeom>
        </p:spPr>
        <p:txBody>
          <a:bodyPr vert="horz" lIns="91440" tIns="45720" rIns="91440" bIns="45720" rtlCol="0">
            <a:normAutofit fontScale="62500" lnSpcReduction="20000"/>
          </a:bodyPr>
          <a:lst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a:lstStyle>
          <a:p>
            <a:pPr marL="0" indent="0">
              <a:lnSpc>
                <a:spcPct val="100000"/>
              </a:lnSpc>
              <a:spcBef>
                <a:spcPts val="800"/>
              </a:spcBef>
              <a:buNone/>
            </a:pPr>
            <a:endParaRPr lang="en-US" altLang="zh-TW" sz="2400" dirty="0">
              <a:solidFill>
                <a:schemeClr val="tx2"/>
              </a:solidFill>
              <a:cs typeface="+mj-cs"/>
            </a:endParaRPr>
          </a:p>
          <a:p>
            <a:pPr marL="0" indent="0">
              <a:lnSpc>
                <a:spcPct val="100000"/>
              </a:lnSpc>
              <a:spcBef>
                <a:spcPts val="800"/>
              </a:spcBef>
              <a:buNone/>
            </a:pPr>
            <a:r>
              <a:rPr lang="en-US" altLang="zh-TW" sz="3400" dirty="0">
                <a:solidFill>
                  <a:schemeClr val="tx2"/>
                </a:solidFill>
                <a:cs typeface="+mj-cs"/>
              </a:rPr>
              <a:t>112</a:t>
            </a:r>
            <a:r>
              <a:rPr lang="zh-TW" altLang="en-US" sz="3400" dirty="0">
                <a:solidFill>
                  <a:schemeClr val="tx2"/>
                </a:solidFill>
                <a:cs typeface="+mj-cs"/>
              </a:rPr>
              <a:t>年度辦理計畫項目例舉如下：</a:t>
            </a:r>
            <a:endParaRPr lang="en-US" altLang="zh-TW" sz="3400" dirty="0">
              <a:solidFill>
                <a:schemeClr val="tx2"/>
              </a:solidFill>
              <a:cs typeface="+mj-cs"/>
            </a:endParaRPr>
          </a:p>
          <a:p>
            <a:pPr marL="0" indent="0">
              <a:lnSpc>
                <a:spcPct val="100000"/>
              </a:lnSpc>
              <a:spcBef>
                <a:spcPts val="800"/>
              </a:spcBef>
              <a:buNone/>
            </a:pPr>
            <a:r>
              <a:rPr lang="en-US" altLang="zh-TW" sz="3400" dirty="0">
                <a:solidFill>
                  <a:schemeClr val="tx2"/>
                </a:solidFill>
                <a:cs typeface="+mj-cs"/>
              </a:rPr>
              <a:t>1.</a:t>
            </a:r>
            <a:r>
              <a:rPr lang="zh-TW" altLang="en-US" sz="3400" dirty="0">
                <a:solidFill>
                  <a:schemeClr val="tx2"/>
                </a:solidFill>
                <a:cs typeface="+mj-cs"/>
              </a:rPr>
              <a:t>公共托育中心</a:t>
            </a:r>
            <a:endParaRPr lang="en-US" altLang="zh-TW" sz="3400" dirty="0">
              <a:solidFill>
                <a:schemeClr val="tx2"/>
              </a:solidFill>
              <a:cs typeface="+mj-cs"/>
            </a:endParaRPr>
          </a:p>
          <a:p>
            <a:pPr marL="0" indent="0">
              <a:lnSpc>
                <a:spcPct val="100000"/>
              </a:lnSpc>
              <a:spcBef>
                <a:spcPts val="800"/>
              </a:spcBef>
              <a:buNone/>
            </a:pPr>
            <a:r>
              <a:rPr lang="en-US" altLang="zh-TW" sz="3400" dirty="0">
                <a:solidFill>
                  <a:schemeClr val="tx2"/>
                </a:solidFill>
                <a:cs typeface="+mj-cs"/>
              </a:rPr>
              <a:t>2.</a:t>
            </a:r>
            <a:r>
              <a:rPr lang="zh-TW" altLang="en-US" sz="3400" dirty="0">
                <a:solidFill>
                  <a:schemeClr val="tx2"/>
                </a:solidFill>
                <a:cs typeface="+mj-cs"/>
              </a:rPr>
              <a:t>補助辦理托育公共及準公共化服務暨托育管理計畫</a:t>
            </a:r>
            <a:endParaRPr lang="en-US" altLang="zh-TW" sz="3400" dirty="0">
              <a:solidFill>
                <a:schemeClr val="tx2"/>
              </a:solidFill>
              <a:cs typeface="+mj-cs"/>
            </a:endParaRPr>
          </a:p>
          <a:p>
            <a:pPr marL="0" indent="0">
              <a:lnSpc>
                <a:spcPct val="100000"/>
              </a:lnSpc>
              <a:spcBef>
                <a:spcPts val="800"/>
              </a:spcBef>
              <a:buNone/>
            </a:pPr>
            <a:r>
              <a:rPr lang="en-US" altLang="zh-TW" sz="3400" dirty="0">
                <a:solidFill>
                  <a:schemeClr val="tx2"/>
                </a:solidFill>
                <a:cs typeface="+mj-cs"/>
              </a:rPr>
              <a:t>3.</a:t>
            </a:r>
            <a:r>
              <a:rPr lang="zh-TW" altLang="en-US" sz="3400" dirty="0">
                <a:solidFill>
                  <a:schemeClr val="tx2"/>
                </a:solidFill>
              </a:rPr>
              <a:t>特定對象婦女支持性方案</a:t>
            </a:r>
            <a:r>
              <a:rPr lang="en-US" altLang="zh-TW" sz="3400" dirty="0">
                <a:solidFill>
                  <a:schemeClr val="tx2"/>
                </a:solidFill>
              </a:rPr>
              <a:t>(</a:t>
            </a:r>
            <a:r>
              <a:rPr lang="zh-TW" altLang="en-US" sz="3400" dirty="0">
                <a:solidFill>
                  <a:schemeClr val="tx2"/>
                </a:solidFill>
              </a:rPr>
              <a:t>單親及新住民家庭</a:t>
            </a:r>
            <a:r>
              <a:rPr lang="en-US" altLang="zh-TW" sz="3400" dirty="0">
                <a:solidFill>
                  <a:schemeClr val="tx2"/>
                </a:solidFill>
              </a:rPr>
              <a:t>)</a:t>
            </a:r>
            <a:endParaRPr lang="en-US" altLang="zh-TW" sz="3400" dirty="0">
              <a:solidFill>
                <a:schemeClr val="tx2"/>
              </a:solidFill>
              <a:cs typeface="+mj-cs"/>
            </a:endParaRPr>
          </a:p>
        </p:txBody>
      </p:sp>
      <p:pic>
        <p:nvPicPr>
          <p:cNvPr id="13" name="圖片 12">
            <a:extLst>
              <a:ext uri="{FF2B5EF4-FFF2-40B4-BE49-F238E27FC236}">
                <a16:creationId xmlns:a16="http://schemas.microsoft.com/office/drawing/2014/main" id="{00000000-0008-0000-0000-00000200000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18749" y="4347221"/>
            <a:ext cx="3007547" cy="235553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圖片 13">
            <a:extLst>
              <a:ext uri="{FF2B5EF4-FFF2-40B4-BE49-F238E27FC236}">
                <a16:creationId xmlns:a16="http://schemas.microsoft.com/office/drawing/2014/main" id="{00000000-0008-0000-0000-00000300000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60496" y="4333939"/>
            <a:ext cx="3007547" cy="23596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2" name="語音泡泡: 橢圓形 11">
            <a:extLst>
              <a:ext uri="{FF2B5EF4-FFF2-40B4-BE49-F238E27FC236}">
                <a16:creationId xmlns:a16="http://schemas.microsoft.com/office/drawing/2014/main" id="{0813224D-790F-4C62-B66F-1D4AAD861D37}"/>
              </a:ext>
            </a:extLst>
          </p:cNvPr>
          <p:cNvSpPr/>
          <p:nvPr/>
        </p:nvSpPr>
        <p:spPr>
          <a:xfrm>
            <a:off x="3161510" y="3383280"/>
            <a:ext cx="7043606" cy="812789"/>
          </a:xfrm>
          <a:prstGeom prst="wedgeEllipseCallout">
            <a:avLst>
              <a:gd name="adj1" fmla="val -33126"/>
              <a:gd name="adj2" fmla="val -6970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ltLang="zh-TW" sz="1200" dirty="0">
                <a:solidFill>
                  <a:schemeClr val="tx1"/>
                </a:solidFill>
                <a:latin typeface="微軟正黑體" panose="020B0604030504040204" pitchFamily="34" charset="-120"/>
                <a:ea typeface="微軟正黑體" panose="020B0604030504040204" pitchFamily="34" charset="-120"/>
              </a:rPr>
              <a:t>112</a:t>
            </a:r>
            <a:r>
              <a:rPr lang="zh-TW" altLang="en-US" sz="1200" dirty="0">
                <a:solidFill>
                  <a:schemeClr val="tx1"/>
                </a:solidFill>
                <a:latin typeface="微軟正黑體" panose="020B0604030504040204" pitchFamily="34" charset="-120"/>
                <a:ea typeface="微軟正黑體" panose="020B0604030504040204" pitchFamily="34" charset="-120"/>
              </a:rPr>
              <a:t>較</a:t>
            </a:r>
            <a:r>
              <a:rPr lang="en-US" altLang="zh-TW" sz="1200" dirty="0">
                <a:solidFill>
                  <a:schemeClr val="tx1"/>
                </a:solidFill>
                <a:latin typeface="微軟正黑體" panose="020B0604030504040204" pitchFamily="34" charset="-120"/>
                <a:ea typeface="微軟正黑體" panose="020B0604030504040204" pitchFamily="34" charset="-120"/>
              </a:rPr>
              <a:t>111</a:t>
            </a:r>
            <a:r>
              <a:rPr lang="zh-TW" altLang="en-US" sz="1200" dirty="0">
                <a:solidFill>
                  <a:schemeClr val="tx1"/>
                </a:solidFill>
                <a:latin typeface="微軟正黑體" panose="020B0604030504040204" pitchFamily="34" charset="-120"/>
                <a:ea typeface="微軟正黑體" panose="020B0604030504040204" pitchFamily="34" charset="-120"/>
              </a:rPr>
              <a:t>年度增加</a:t>
            </a:r>
            <a:r>
              <a:rPr lang="en-US" altLang="zh-TW" sz="1200" dirty="0">
                <a:solidFill>
                  <a:schemeClr val="tx1"/>
                </a:solidFill>
                <a:latin typeface="微軟正黑體" panose="020B0604030504040204" pitchFamily="34" charset="-120"/>
                <a:ea typeface="微軟正黑體" panose="020B0604030504040204" pitchFamily="34" charset="-120"/>
              </a:rPr>
              <a:t>36.58</a:t>
            </a:r>
            <a:r>
              <a:rPr lang="zh-TW" altLang="en-US" sz="1200" dirty="0">
                <a:solidFill>
                  <a:schemeClr val="tx1"/>
                </a:solidFill>
                <a:latin typeface="微軟正黑體" panose="020B0604030504040204" pitchFamily="34" charset="-120"/>
                <a:ea typeface="微軟正黑體" panose="020B0604030504040204" pitchFamily="34" charset="-120"/>
              </a:rPr>
              <a:t>億元，主要係</a:t>
            </a:r>
            <a:r>
              <a:rPr lang="en-US" altLang="zh-TW" sz="1200" dirty="0">
                <a:solidFill>
                  <a:schemeClr val="tx1"/>
                </a:solidFill>
                <a:latin typeface="微軟正黑體" panose="020B0604030504040204" pitchFamily="34" charset="-120"/>
                <a:ea typeface="微軟正黑體" panose="020B0604030504040204" pitchFamily="34" charset="-120"/>
              </a:rPr>
              <a:t>112</a:t>
            </a:r>
            <a:r>
              <a:rPr lang="zh-TW" altLang="en-US" sz="1200" dirty="0">
                <a:solidFill>
                  <a:schemeClr val="tx1"/>
                </a:solidFill>
                <a:latin typeface="微軟正黑體" panose="020B0604030504040204" pitchFamily="34" charset="-120"/>
                <a:ea typeface="微軟正黑體" panose="020B0604030504040204" pitchFamily="34" charset="-120"/>
              </a:rPr>
              <a:t>年度幼兒學前補助</a:t>
            </a:r>
            <a:r>
              <a:rPr lang="en-US" altLang="zh-TW" sz="1200" dirty="0">
                <a:solidFill>
                  <a:schemeClr val="tx1"/>
                </a:solidFill>
                <a:latin typeface="微軟正黑體" panose="020B0604030504040204" pitchFamily="34" charset="-120"/>
                <a:ea typeface="微軟正黑體" panose="020B0604030504040204" pitchFamily="34" charset="-120"/>
              </a:rPr>
              <a:t>29.77</a:t>
            </a:r>
            <a:r>
              <a:rPr lang="zh-TW" altLang="en-US" sz="1200" dirty="0">
                <a:solidFill>
                  <a:schemeClr val="tx1"/>
                </a:solidFill>
                <a:latin typeface="微軟正黑體" panose="020B0604030504040204" pitchFamily="34" charset="-120"/>
                <a:ea typeface="微軟正黑體" panose="020B0604030504040204" pitchFamily="34" charset="-120"/>
              </a:rPr>
              <a:t>億元由其他促進性別平等業務改分類為經性別影響評估之方案計畫及性別平等政策方針</a:t>
            </a:r>
            <a:r>
              <a:rPr lang="en-US" altLang="zh-TW" sz="1200" dirty="0">
                <a:solidFill>
                  <a:schemeClr val="tx1"/>
                </a:solidFill>
                <a:latin typeface="微軟正黑體" panose="020B0604030504040204" pitchFamily="34" charset="-120"/>
                <a:ea typeface="微軟正黑體" panose="020B0604030504040204" pitchFamily="34" charset="-120"/>
              </a:rPr>
              <a:t>-</a:t>
            </a:r>
            <a:r>
              <a:rPr lang="zh-TW" altLang="en-US" sz="1200" dirty="0">
                <a:solidFill>
                  <a:schemeClr val="tx1"/>
                </a:solidFill>
                <a:latin typeface="微軟正黑體" panose="020B0604030504040204" pitchFamily="34" charset="-120"/>
                <a:ea typeface="微軟正黑體" panose="020B0604030504040204" pitchFamily="34" charset="-120"/>
              </a:rPr>
              <a:t>人口、婚姻與家庭。</a:t>
            </a:r>
          </a:p>
        </p:txBody>
      </p:sp>
    </p:spTree>
    <p:extLst>
      <p:ext uri="{BB962C8B-B14F-4D97-AF65-F5344CB8AC3E}">
        <p14:creationId xmlns:p14="http://schemas.microsoft.com/office/powerpoint/2010/main" val="19403829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B3C5FBCD-0B46-447A-AB98-C2BB4EA35144}" type="slidenum">
              <a:rPr lang="en-US" altLang="zh-TW" smtClean="0">
                <a:latin typeface="微軟正黑體" panose="020B0604030504040204" pitchFamily="34" charset="-120"/>
                <a:ea typeface="微軟正黑體" panose="020B0604030504040204" pitchFamily="34" charset="-120"/>
              </a:rPr>
              <a:pPr/>
              <a:t>19</a:t>
            </a:fld>
            <a:endParaRPr lang="en-US" altLang="zh-TW" dirty="0">
              <a:latin typeface="微軟正黑體" panose="020B0604030504040204" pitchFamily="34" charset="-120"/>
              <a:ea typeface="微軟正黑體" panose="020B0604030504040204" pitchFamily="34" charset="-120"/>
            </a:endParaRPr>
          </a:p>
        </p:txBody>
      </p:sp>
      <p:sp>
        <p:nvSpPr>
          <p:cNvPr id="6" name="內容版面配置區 2"/>
          <p:cNvSpPr>
            <a:spLocks noGrp="1"/>
          </p:cNvSpPr>
          <p:nvPr>
            <p:ph idx="1"/>
          </p:nvPr>
        </p:nvSpPr>
        <p:spPr>
          <a:xfrm>
            <a:off x="467831" y="1787264"/>
            <a:ext cx="11219757" cy="3495615"/>
          </a:xfrm>
        </p:spPr>
        <p:txBody>
          <a:bodyPr>
            <a:normAutofit/>
          </a:bodyPr>
          <a:lstStyle/>
          <a:p>
            <a:pPr marL="0" indent="0">
              <a:lnSpc>
                <a:spcPct val="100000"/>
              </a:lnSpc>
              <a:spcBef>
                <a:spcPts val="800"/>
              </a:spcBef>
              <a:buNone/>
            </a:pPr>
            <a:r>
              <a:rPr lang="en-US" altLang="zh-TW" sz="2100" dirty="0">
                <a:solidFill>
                  <a:schemeClr val="tx2"/>
                </a:solidFill>
                <a:cs typeface="+mj-cs"/>
              </a:rPr>
              <a:t>CEDAW </a:t>
            </a:r>
            <a:r>
              <a:rPr lang="zh-TW" altLang="en-US" sz="2100" dirty="0">
                <a:solidFill>
                  <a:schemeClr val="tx2"/>
                </a:solidFill>
                <a:cs typeface="+mj-cs"/>
              </a:rPr>
              <a:t>第</a:t>
            </a:r>
            <a:r>
              <a:rPr lang="en-US" altLang="zh-TW" sz="2100" dirty="0">
                <a:solidFill>
                  <a:schemeClr val="tx2"/>
                </a:solidFill>
                <a:cs typeface="+mj-cs"/>
              </a:rPr>
              <a:t>10</a:t>
            </a:r>
            <a:r>
              <a:rPr lang="zh-TW" altLang="en-US" sz="2100" dirty="0">
                <a:solidFill>
                  <a:schemeClr val="tx2"/>
                </a:solidFill>
                <a:cs typeface="+mj-cs"/>
              </a:rPr>
              <a:t>條：締約各國應採取一切適當措施以消除對婦女的歧視，以保證婦女在</a:t>
            </a:r>
            <a:r>
              <a:rPr lang="zh-TW" altLang="en-US" sz="2100" dirty="0">
                <a:solidFill>
                  <a:srgbClr val="FF0000"/>
                </a:solidFill>
                <a:cs typeface="+mj-cs"/>
              </a:rPr>
              <a:t>教育方面</a:t>
            </a:r>
            <a:r>
              <a:rPr lang="zh-TW" altLang="en-US" sz="2100" dirty="0">
                <a:solidFill>
                  <a:schemeClr val="tx2"/>
                </a:solidFill>
                <a:cs typeface="+mj-cs"/>
              </a:rPr>
              <a:t>享有與男子平等的權利，特別是在</a:t>
            </a:r>
            <a:r>
              <a:rPr lang="zh-TW" altLang="en-US" sz="2100" dirty="0">
                <a:solidFill>
                  <a:srgbClr val="FF0000"/>
                </a:solidFill>
                <a:cs typeface="+mj-cs"/>
              </a:rPr>
              <a:t>男女平等</a:t>
            </a:r>
            <a:r>
              <a:rPr lang="zh-TW" altLang="en-US" sz="2100" dirty="0">
                <a:solidFill>
                  <a:schemeClr val="tx2"/>
                </a:solidFill>
                <a:cs typeface="+mj-cs"/>
              </a:rPr>
              <a:t>的基礎上保證：</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(a)</a:t>
            </a:r>
            <a:r>
              <a:rPr lang="zh-TW" altLang="en-US" sz="2100" dirty="0">
                <a:solidFill>
                  <a:schemeClr val="tx2"/>
                </a:solidFill>
                <a:cs typeface="+mj-cs"/>
              </a:rPr>
              <a:t>在</a:t>
            </a:r>
            <a:r>
              <a:rPr lang="zh-TW" altLang="en-US" sz="2100" dirty="0">
                <a:solidFill>
                  <a:srgbClr val="FF0000"/>
                </a:solidFill>
                <a:cs typeface="+mj-cs"/>
              </a:rPr>
              <a:t>各類教育</a:t>
            </a:r>
            <a:r>
              <a:rPr lang="zh-TW" altLang="en-US" sz="2100" dirty="0">
                <a:solidFill>
                  <a:schemeClr val="tx2"/>
                </a:solidFill>
                <a:cs typeface="+mj-cs"/>
              </a:rPr>
              <a:t>機構，不論其在城市或農村，在專業和職業輔導、取得學習機會和文憑等方面都有</a:t>
            </a:r>
            <a:r>
              <a:rPr lang="zh-TW" altLang="en-US" sz="2100" dirty="0">
                <a:solidFill>
                  <a:srgbClr val="FF0000"/>
                </a:solidFill>
                <a:cs typeface="+mj-cs"/>
              </a:rPr>
              <a:t>相同</a:t>
            </a:r>
            <a:r>
              <a:rPr lang="zh-TW" altLang="en-US" sz="2100" dirty="0">
                <a:solidFill>
                  <a:schemeClr val="tx2"/>
                </a:solidFill>
                <a:cs typeface="+mj-cs"/>
              </a:rPr>
              <a:t>的條件。在學前教育、普通教育、技術、專業和高等技術教育以及各種職業培訓方面，都應保證這種平等；</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(c)</a:t>
            </a:r>
            <a:r>
              <a:rPr lang="zh-TW" altLang="en-US" sz="2100" dirty="0">
                <a:solidFill>
                  <a:schemeClr val="tx2"/>
                </a:solidFill>
                <a:cs typeface="+mj-cs"/>
              </a:rPr>
              <a:t>為</a:t>
            </a:r>
            <a:r>
              <a:rPr lang="zh-TW" altLang="en-US" sz="2100" dirty="0">
                <a:solidFill>
                  <a:srgbClr val="FF0000"/>
                </a:solidFill>
                <a:cs typeface="+mj-cs"/>
              </a:rPr>
              <a:t>消除</a:t>
            </a:r>
            <a:r>
              <a:rPr lang="zh-TW" altLang="en-US" sz="2100" dirty="0">
                <a:solidFill>
                  <a:schemeClr val="tx2"/>
                </a:solidFill>
                <a:cs typeface="+mj-cs"/>
              </a:rPr>
              <a:t>在各級和各種方式的教育中對</a:t>
            </a:r>
            <a:r>
              <a:rPr lang="zh-TW" altLang="en-US" sz="2100" dirty="0">
                <a:solidFill>
                  <a:srgbClr val="FF0000"/>
                </a:solidFill>
                <a:cs typeface="+mj-cs"/>
              </a:rPr>
              <a:t>男女</a:t>
            </a:r>
            <a:r>
              <a:rPr lang="zh-TW" altLang="en-US" sz="2100" dirty="0">
                <a:solidFill>
                  <a:schemeClr val="tx2"/>
                </a:solidFill>
                <a:cs typeface="+mj-cs"/>
              </a:rPr>
              <a:t>任務的任何</a:t>
            </a:r>
            <a:r>
              <a:rPr lang="zh-TW" altLang="en-US" sz="2100" dirty="0">
                <a:solidFill>
                  <a:srgbClr val="FF0000"/>
                </a:solidFill>
                <a:cs typeface="+mj-cs"/>
              </a:rPr>
              <a:t>定型</a:t>
            </a:r>
            <a:r>
              <a:rPr lang="zh-TW" altLang="en-US" sz="2100" dirty="0">
                <a:solidFill>
                  <a:schemeClr val="tx2"/>
                </a:solidFill>
                <a:cs typeface="+mj-cs"/>
              </a:rPr>
              <a:t>觀念，應鼓勵實行</a:t>
            </a:r>
            <a:r>
              <a:rPr lang="zh-TW" altLang="en-US" sz="2100" dirty="0">
                <a:solidFill>
                  <a:srgbClr val="FF0000"/>
                </a:solidFill>
                <a:cs typeface="+mj-cs"/>
              </a:rPr>
              <a:t>男女同校</a:t>
            </a:r>
            <a:r>
              <a:rPr lang="zh-TW" altLang="en-US" sz="2100" dirty="0">
                <a:solidFill>
                  <a:schemeClr val="tx2"/>
                </a:solidFill>
                <a:cs typeface="+mj-cs"/>
              </a:rPr>
              <a:t>和其他有助於實現這個目的的教育形式，並特別應修訂教科書和課程以及相應地修改教學方法；</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(e)</a:t>
            </a:r>
            <a:r>
              <a:rPr lang="zh-TW" altLang="en-US" sz="2100" dirty="0">
                <a:solidFill>
                  <a:srgbClr val="FF0000"/>
                </a:solidFill>
                <a:cs typeface="+mj-cs"/>
              </a:rPr>
              <a:t>接受</a:t>
            </a:r>
            <a:r>
              <a:rPr lang="zh-TW" altLang="en-US" sz="2100" dirty="0">
                <a:solidFill>
                  <a:schemeClr val="tx2"/>
                </a:solidFill>
                <a:cs typeface="+mj-cs"/>
              </a:rPr>
              <a:t>成人教育、包括成人識字和實用讀寫能力的</a:t>
            </a:r>
            <a:r>
              <a:rPr lang="zh-TW" altLang="en-US" sz="2100" dirty="0">
                <a:solidFill>
                  <a:srgbClr val="FF0000"/>
                </a:solidFill>
                <a:cs typeface="+mj-cs"/>
              </a:rPr>
              <a:t>教育</a:t>
            </a:r>
            <a:r>
              <a:rPr lang="zh-TW" altLang="en-US" sz="2100" dirty="0">
                <a:solidFill>
                  <a:schemeClr val="tx2"/>
                </a:solidFill>
                <a:cs typeface="+mj-cs"/>
              </a:rPr>
              <a:t>的</a:t>
            </a:r>
            <a:r>
              <a:rPr lang="zh-TW" altLang="en-US" sz="2100" dirty="0">
                <a:solidFill>
                  <a:srgbClr val="FF0000"/>
                </a:solidFill>
                <a:cs typeface="+mj-cs"/>
              </a:rPr>
              <a:t>機會相同</a:t>
            </a:r>
            <a:r>
              <a:rPr lang="zh-TW" altLang="en-US" sz="2100" dirty="0">
                <a:solidFill>
                  <a:schemeClr val="tx2"/>
                </a:solidFill>
                <a:cs typeface="+mj-cs"/>
              </a:rPr>
              <a:t>，特別是為了盡早縮短男女之間存在的教育水平上的一切差距</a:t>
            </a:r>
            <a:r>
              <a:rPr lang="zh-TW" altLang="en-US" sz="2100" dirty="0">
                <a:solidFill>
                  <a:schemeClr val="tx2"/>
                </a:solidFill>
              </a:rPr>
              <a:t>；</a:t>
            </a:r>
            <a:endParaRPr lang="en-US" altLang="zh-TW" sz="2100" dirty="0">
              <a:solidFill>
                <a:schemeClr val="tx2"/>
              </a:solidFill>
              <a:cs typeface="+mj-cs"/>
            </a:endParaRPr>
          </a:p>
        </p:txBody>
      </p:sp>
      <p:sp>
        <p:nvSpPr>
          <p:cNvPr id="9" name="標題 1"/>
          <p:cNvSpPr txBox="1">
            <a:spLocks/>
          </p:cNvSpPr>
          <p:nvPr/>
        </p:nvSpPr>
        <p:spPr bwMode="auto">
          <a:xfrm>
            <a:off x="0" y="19151"/>
            <a:ext cx="12192000"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zh-TW" altLang="en-US" sz="5200" kern="0" dirty="0">
                <a:latin typeface="微軟正黑體" panose="020B0604030504040204" pitchFamily="34" charset="-120"/>
                <a:ea typeface="微軟正黑體" panose="020B0604030504040204" pitchFamily="34" charset="-120"/>
              </a:rPr>
              <a:t>參、以性別預算推動</a:t>
            </a:r>
            <a:r>
              <a:rPr lang="en-US" altLang="zh-TW" sz="5200" kern="0" dirty="0">
                <a:latin typeface="微軟正黑體" panose="020B0604030504040204" pitchFamily="34" charset="-120"/>
                <a:ea typeface="微軟正黑體" panose="020B0604030504040204" pitchFamily="34" charset="-120"/>
              </a:rPr>
              <a:t>CEDAW</a:t>
            </a:r>
            <a:endParaRPr lang="zh-TW" altLang="zh-TW" sz="5200" kern="0" dirty="0">
              <a:latin typeface="微軟正黑體" panose="020B0604030504040204" pitchFamily="34" charset="-120"/>
              <a:ea typeface="微軟正黑體" panose="020B0604030504040204" pitchFamily="34" charset="-120"/>
            </a:endParaRPr>
          </a:p>
        </p:txBody>
      </p:sp>
      <p:sp>
        <p:nvSpPr>
          <p:cNvPr id="7" name="內容版面配置區 2">
            <a:extLst>
              <a:ext uri="{FF2B5EF4-FFF2-40B4-BE49-F238E27FC236}">
                <a16:creationId xmlns:a16="http://schemas.microsoft.com/office/drawing/2014/main" id="{669A10EF-8208-4D75-8A2A-ED60BE1F50E5}"/>
              </a:ext>
            </a:extLst>
          </p:cNvPr>
          <p:cNvSpPr txBox="1">
            <a:spLocks/>
          </p:cNvSpPr>
          <p:nvPr/>
        </p:nvSpPr>
        <p:spPr>
          <a:xfrm>
            <a:off x="486120" y="1315294"/>
            <a:ext cx="11219757" cy="7192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a:lstStyle>
          <a:p>
            <a:pPr marL="0" indent="0">
              <a:lnSpc>
                <a:spcPct val="100000"/>
              </a:lnSpc>
              <a:spcBef>
                <a:spcPts val="800"/>
              </a:spcBef>
              <a:buFont typeface="Wingdings 2" pitchFamily="18" charset="2"/>
              <a:buNone/>
            </a:pPr>
            <a:r>
              <a:rPr lang="zh-TW" altLang="en-US" sz="2400" dirty="0">
                <a:solidFill>
                  <a:schemeClr val="tx2"/>
                </a:solidFill>
                <a:cs typeface="+mj-cs"/>
              </a:rPr>
              <a:t>四、性別平等業務類型</a:t>
            </a:r>
            <a:r>
              <a:rPr lang="en-US" altLang="zh-TW" sz="2400" dirty="0">
                <a:solidFill>
                  <a:schemeClr val="tx2"/>
                </a:solidFill>
                <a:cs typeface="+mj-cs"/>
              </a:rPr>
              <a:t>-</a:t>
            </a:r>
            <a:r>
              <a:rPr lang="zh-TW" altLang="en-US" sz="2400" dirty="0">
                <a:solidFill>
                  <a:schemeClr val="tx2"/>
                </a:solidFill>
                <a:cs typeface="+mj-cs"/>
              </a:rPr>
              <a:t>性別平等政策方針</a:t>
            </a:r>
            <a:r>
              <a:rPr lang="en-US" altLang="zh-TW" sz="2400" dirty="0">
                <a:solidFill>
                  <a:schemeClr val="tx2"/>
                </a:solidFill>
                <a:cs typeface="+mj-cs"/>
              </a:rPr>
              <a:t>-</a:t>
            </a:r>
            <a:r>
              <a:rPr lang="zh-TW" altLang="en-US" sz="2400" dirty="0">
                <a:solidFill>
                  <a:schemeClr val="tx2"/>
                </a:solidFill>
                <a:cs typeface="+mj-cs"/>
              </a:rPr>
              <a:t>教育、文化與媒體</a:t>
            </a:r>
            <a:r>
              <a:rPr lang="en-US" altLang="zh-TW" sz="2400" dirty="0">
                <a:solidFill>
                  <a:schemeClr val="tx2"/>
                </a:solidFill>
                <a:cs typeface="+mj-cs"/>
              </a:rPr>
              <a:t>(1/2)</a:t>
            </a:r>
          </a:p>
        </p:txBody>
      </p:sp>
      <p:pic>
        <p:nvPicPr>
          <p:cNvPr id="2" name="圖片 1">
            <a:extLst>
              <a:ext uri="{FF2B5EF4-FFF2-40B4-BE49-F238E27FC236}">
                <a16:creationId xmlns:a16="http://schemas.microsoft.com/office/drawing/2014/main" id="{DFF8D406-5713-4410-9205-0958267D1231}"/>
              </a:ext>
            </a:extLst>
          </p:cNvPr>
          <p:cNvPicPr>
            <a:picLocks noChangeAspect="1"/>
          </p:cNvPicPr>
          <p:nvPr/>
        </p:nvPicPr>
        <p:blipFill>
          <a:blip r:embed="rId3"/>
          <a:stretch>
            <a:fillRect/>
          </a:stretch>
        </p:blipFill>
        <p:spPr>
          <a:xfrm>
            <a:off x="9098730" y="4907208"/>
            <a:ext cx="2271141" cy="1931641"/>
          </a:xfrm>
          <a:prstGeom prst="rect">
            <a:avLst/>
          </a:prstGeom>
        </p:spPr>
      </p:pic>
    </p:spTree>
    <p:extLst>
      <p:ext uri="{BB962C8B-B14F-4D97-AF65-F5344CB8AC3E}">
        <p14:creationId xmlns:p14="http://schemas.microsoft.com/office/powerpoint/2010/main" val="32684392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B3C5FBCD-0B46-447A-AB98-C2BB4EA35144}" type="slidenum">
              <a:rPr lang="en-US" altLang="zh-TW" smtClean="0">
                <a:latin typeface="微軟正黑體" panose="020B0604030504040204" pitchFamily="34" charset="-120"/>
                <a:ea typeface="微軟正黑體" panose="020B0604030504040204" pitchFamily="34" charset="-120"/>
              </a:rPr>
              <a:pPr/>
              <a:t>20</a:t>
            </a:fld>
            <a:endParaRPr lang="en-US" altLang="zh-TW" dirty="0">
              <a:latin typeface="微軟正黑體" panose="020B0604030504040204" pitchFamily="34" charset="-120"/>
              <a:ea typeface="微軟正黑體" panose="020B0604030504040204" pitchFamily="34" charset="-120"/>
            </a:endParaRPr>
          </a:p>
        </p:txBody>
      </p:sp>
      <p:sp>
        <p:nvSpPr>
          <p:cNvPr id="9" name="標題 1"/>
          <p:cNvSpPr txBox="1">
            <a:spLocks/>
          </p:cNvSpPr>
          <p:nvPr/>
        </p:nvSpPr>
        <p:spPr bwMode="auto">
          <a:xfrm>
            <a:off x="0" y="19151"/>
            <a:ext cx="12192000"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zh-TW" altLang="en-US" sz="5200" kern="0" dirty="0">
                <a:latin typeface="微軟正黑體" panose="020B0604030504040204" pitchFamily="34" charset="-120"/>
                <a:ea typeface="微軟正黑體" panose="020B0604030504040204" pitchFamily="34" charset="-120"/>
              </a:rPr>
              <a:t>參、以性別預算推動</a:t>
            </a:r>
            <a:r>
              <a:rPr lang="en-US" altLang="zh-TW" sz="5200" kern="0" dirty="0">
                <a:latin typeface="微軟正黑體" panose="020B0604030504040204" pitchFamily="34" charset="-120"/>
                <a:ea typeface="微軟正黑體" panose="020B0604030504040204" pitchFamily="34" charset="-120"/>
              </a:rPr>
              <a:t>CEDAW</a:t>
            </a:r>
            <a:endParaRPr lang="zh-TW" altLang="zh-TW" sz="5200" kern="0" dirty="0">
              <a:latin typeface="微軟正黑體" panose="020B0604030504040204" pitchFamily="34" charset="-120"/>
              <a:ea typeface="微軟正黑體" panose="020B0604030504040204" pitchFamily="34" charset="-120"/>
            </a:endParaRPr>
          </a:p>
        </p:txBody>
      </p:sp>
      <p:sp>
        <p:nvSpPr>
          <p:cNvPr id="7" name="內容版面配置區 2">
            <a:extLst>
              <a:ext uri="{FF2B5EF4-FFF2-40B4-BE49-F238E27FC236}">
                <a16:creationId xmlns:a16="http://schemas.microsoft.com/office/drawing/2014/main" id="{669A10EF-8208-4D75-8A2A-ED60BE1F50E5}"/>
              </a:ext>
            </a:extLst>
          </p:cNvPr>
          <p:cNvSpPr txBox="1">
            <a:spLocks/>
          </p:cNvSpPr>
          <p:nvPr/>
        </p:nvSpPr>
        <p:spPr>
          <a:xfrm>
            <a:off x="486120" y="1315294"/>
            <a:ext cx="11219757" cy="7192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a:lstStyle>
          <a:p>
            <a:pPr marL="0" indent="0">
              <a:lnSpc>
                <a:spcPct val="100000"/>
              </a:lnSpc>
              <a:spcBef>
                <a:spcPts val="800"/>
              </a:spcBef>
              <a:buFont typeface="Wingdings 2" pitchFamily="18" charset="2"/>
              <a:buNone/>
            </a:pPr>
            <a:r>
              <a:rPr lang="zh-TW" altLang="en-US" sz="2400" dirty="0">
                <a:solidFill>
                  <a:schemeClr val="tx2"/>
                </a:solidFill>
                <a:cs typeface="+mj-cs"/>
              </a:rPr>
              <a:t>四、性別平等業務類型</a:t>
            </a:r>
            <a:r>
              <a:rPr lang="en-US" altLang="zh-TW" sz="2400" dirty="0">
                <a:solidFill>
                  <a:schemeClr val="tx2"/>
                </a:solidFill>
                <a:cs typeface="+mj-cs"/>
              </a:rPr>
              <a:t>-</a:t>
            </a:r>
            <a:r>
              <a:rPr lang="zh-TW" altLang="en-US" sz="2400" dirty="0">
                <a:solidFill>
                  <a:schemeClr val="tx2"/>
                </a:solidFill>
                <a:cs typeface="+mj-cs"/>
              </a:rPr>
              <a:t>性別平等政策方針</a:t>
            </a:r>
            <a:r>
              <a:rPr lang="en-US" altLang="zh-TW" sz="2400" dirty="0">
                <a:solidFill>
                  <a:schemeClr val="tx2"/>
                </a:solidFill>
                <a:cs typeface="+mj-cs"/>
              </a:rPr>
              <a:t>-</a:t>
            </a:r>
            <a:r>
              <a:rPr lang="zh-TW" altLang="en-US" sz="2400" dirty="0">
                <a:solidFill>
                  <a:schemeClr val="tx2"/>
                </a:solidFill>
                <a:cs typeface="+mj-cs"/>
              </a:rPr>
              <a:t>教育、文化與媒體</a:t>
            </a:r>
            <a:r>
              <a:rPr lang="en-US" altLang="zh-TW" sz="2400" dirty="0">
                <a:solidFill>
                  <a:schemeClr val="tx2"/>
                </a:solidFill>
                <a:cs typeface="+mj-cs"/>
              </a:rPr>
              <a:t>(2/2)</a:t>
            </a:r>
          </a:p>
        </p:txBody>
      </p:sp>
      <p:graphicFrame>
        <p:nvGraphicFramePr>
          <p:cNvPr id="3" name="表格 2">
            <a:extLst>
              <a:ext uri="{FF2B5EF4-FFF2-40B4-BE49-F238E27FC236}">
                <a16:creationId xmlns:a16="http://schemas.microsoft.com/office/drawing/2014/main" id="{281F1AE1-8DA9-4590-93D1-B904927FCC3C}"/>
              </a:ext>
            </a:extLst>
          </p:cNvPr>
          <p:cNvGraphicFramePr>
            <a:graphicFrameLocks noGrp="1"/>
          </p:cNvGraphicFramePr>
          <p:nvPr>
            <p:extLst>
              <p:ext uri="{D42A27DB-BD31-4B8C-83A1-F6EECF244321}">
                <p14:modId xmlns:p14="http://schemas.microsoft.com/office/powerpoint/2010/main" val="4235479868"/>
              </p:ext>
            </p:extLst>
          </p:nvPr>
        </p:nvGraphicFramePr>
        <p:xfrm>
          <a:off x="564529" y="1955800"/>
          <a:ext cx="3771575" cy="1473200"/>
        </p:xfrm>
        <a:graphic>
          <a:graphicData uri="http://schemas.openxmlformats.org/drawingml/2006/table">
            <a:tbl>
              <a:tblPr firstRow="1" bandRow="1">
                <a:tableStyleId>{5C22544A-7EE6-4342-B048-85BDC9FD1C3A}</a:tableStyleId>
              </a:tblPr>
              <a:tblGrid>
                <a:gridCol w="1257192">
                  <a:extLst>
                    <a:ext uri="{9D8B030D-6E8A-4147-A177-3AD203B41FA5}">
                      <a16:colId xmlns:a16="http://schemas.microsoft.com/office/drawing/2014/main" val="3601002054"/>
                    </a:ext>
                  </a:extLst>
                </a:gridCol>
                <a:gridCol w="2514383">
                  <a:extLst>
                    <a:ext uri="{9D8B030D-6E8A-4147-A177-3AD203B41FA5}">
                      <a16:colId xmlns:a16="http://schemas.microsoft.com/office/drawing/2014/main" val="2379581783"/>
                    </a:ext>
                  </a:extLst>
                </a:gridCol>
              </a:tblGrid>
              <a:tr h="185420">
                <a:tc gridSpan="2">
                  <a:txBody>
                    <a:bodyPr/>
                    <a:lstStyle/>
                    <a:p>
                      <a:pPr algn="ctr"/>
                      <a:r>
                        <a:rPr lang="zh-TW" altLang="en-US" dirty="0">
                          <a:latin typeface="微軟正黑體" panose="020B0604030504040204" pitchFamily="34" charset="-120"/>
                          <a:ea typeface="微軟正黑體" panose="020B0604030504040204" pitchFamily="34" charset="-120"/>
                        </a:rPr>
                        <a:t>教育、文化與媒體</a:t>
                      </a:r>
                    </a:p>
                  </a:txBody>
                  <a:tcPr/>
                </a:tc>
                <a:tc hMerge="1">
                  <a:txBody>
                    <a:bodyPr/>
                    <a:lstStyle/>
                    <a:p>
                      <a:pPr algn="ctr"/>
                      <a:endParaRPr lang="en-US" altLang="zh-TW" dirty="0"/>
                    </a:p>
                  </a:txBody>
                  <a:tcPr/>
                </a:tc>
                <a:extLst>
                  <a:ext uri="{0D108BD9-81ED-4DB2-BD59-A6C34878D82A}">
                    <a16:rowId xmlns:a16="http://schemas.microsoft.com/office/drawing/2014/main" val="1813499280"/>
                  </a:ext>
                </a:extLst>
              </a:tr>
              <a:tr h="18542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t>年度</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預算數</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元</a:t>
                      </a:r>
                      <a:r>
                        <a:rPr lang="en-US" altLang="zh-TW" dirty="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396043401"/>
                  </a:ext>
                </a:extLst>
              </a:tr>
              <a:tr h="370840">
                <a:tc>
                  <a:txBody>
                    <a:bodyPr/>
                    <a:lstStyle/>
                    <a:p>
                      <a:pPr algn="ctr"/>
                      <a:r>
                        <a:rPr lang="en-US" altLang="zh-TW" dirty="0"/>
                        <a:t>112</a:t>
                      </a:r>
                      <a:endParaRPr lang="zh-TW" altLang="en-US" dirty="0"/>
                    </a:p>
                  </a:txBody>
                  <a:tcPr/>
                </a:tc>
                <a:tc>
                  <a:txBody>
                    <a:bodyPr/>
                    <a:lstStyle/>
                    <a:p>
                      <a:pPr algn="ctr"/>
                      <a:r>
                        <a:rPr lang="en-US" altLang="zh-TW" dirty="0">
                          <a:latin typeface="微軟正黑體" panose="020B0604030504040204" pitchFamily="34" charset="-120"/>
                          <a:ea typeface="微軟正黑體" panose="020B0604030504040204" pitchFamily="34" charset="-120"/>
                        </a:rPr>
                        <a:t>12,123,000</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414565361"/>
                  </a:ext>
                </a:extLst>
              </a:tr>
              <a:tr h="370840">
                <a:tc>
                  <a:txBody>
                    <a:bodyPr/>
                    <a:lstStyle/>
                    <a:p>
                      <a:pPr algn="ctr"/>
                      <a:r>
                        <a:rPr lang="en-US" altLang="zh-TW" dirty="0"/>
                        <a:t>111</a:t>
                      </a:r>
                      <a:endParaRPr lang="zh-TW" altLang="en-US" dirty="0"/>
                    </a:p>
                  </a:txBody>
                  <a:tcPr/>
                </a:tc>
                <a:tc>
                  <a:txBody>
                    <a:bodyPr/>
                    <a:lstStyle/>
                    <a:p>
                      <a:pPr algn="ctr"/>
                      <a:r>
                        <a:rPr lang="en-US" altLang="zh-TW" dirty="0">
                          <a:latin typeface="微軟正黑體" panose="020B0604030504040204" pitchFamily="34" charset="-120"/>
                          <a:ea typeface="微軟正黑體" panose="020B0604030504040204" pitchFamily="34" charset="-120"/>
                        </a:rPr>
                        <a:t>17,219,000</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3398877834"/>
                  </a:ext>
                </a:extLst>
              </a:tr>
            </a:tbl>
          </a:graphicData>
        </a:graphic>
      </p:graphicFrame>
      <p:sp>
        <p:nvSpPr>
          <p:cNvPr id="10" name="內容版面配置區 2">
            <a:extLst>
              <a:ext uri="{FF2B5EF4-FFF2-40B4-BE49-F238E27FC236}">
                <a16:creationId xmlns:a16="http://schemas.microsoft.com/office/drawing/2014/main" id="{D62F107D-ED3C-4FFC-9880-30DBD29E286A}"/>
              </a:ext>
            </a:extLst>
          </p:cNvPr>
          <p:cNvSpPr txBox="1">
            <a:spLocks/>
          </p:cNvSpPr>
          <p:nvPr/>
        </p:nvSpPr>
        <p:spPr>
          <a:xfrm>
            <a:off x="4517758" y="1856233"/>
            <a:ext cx="6629400" cy="179222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a:lstStyle>
          <a:p>
            <a:pPr marL="0" indent="0">
              <a:lnSpc>
                <a:spcPct val="100000"/>
              </a:lnSpc>
              <a:spcBef>
                <a:spcPts val="800"/>
              </a:spcBef>
              <a:buNone/>
            </a:pPr>
            <a:r>
              <a:rPr lang="en-US" altLang="zh-TW" sz="2100" dirty="0">
                <a:solidFill>
                  <a:schemeClr val="tx2"/>
                </a:solidFill>
                <a:cs typeface="+mj-cs"/>
              </a:rPr>
              <a:t>112</a:t>
            </a:r>
            <a:r>
              <a:rPr lang="zh-TW" altLang="en-US" sz="2100" dirty="0">
                <a:solidFill>
                  <a:schemeClr val="tx2"/>
                </a:solidFill>
                <a:cs typeface="+mj-cs"/>
              </a:rPr>
              <a:t>年度辦理計畫項目例舉如下：</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1.</a:t>
            </a:r>
            <a:r>
              <a:rPr lang="zh-TW" altLang="en-US" sz="2100" dirty="0">
                <a:solidFill>
                  <a:schemeClr val="tx2"/>
                </a:solidFill>
                <a:cs typeface="+mj-cs"/>
              </a:rPr>
              <a:t>淡古女性藝術家成果計畫</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2.</a:t>
            </a:r>
            <a:r>
              <a:rPr lang="zh-TW" altLang="en-US" sz="2100" dirty="0">
                <a:solidFill>
                  <a:schemeClr val="tx2"/>
                </a:solidFill>
              </a:rPr>
              <a:t>新北女孩培力計畫</a:t>
            </a:r>
            <a:endParaRPr lang="en-US" altLang="zh-TW" sz="2100" dirty="0">
              <a:solidFill>
                <a:schemeClr val="tx2"/>
              </a:solidFill>
            </a:endParaRPr>
          </a:p>
          <a:p>
            <a:pPr marL="0" indent="0">
              <a:lnSpc>
                <a:spcPct val="100000"/>
              </a:lnSpc>
              <a:spcBef>
                <a:spcPts val="800"/>
              </a:spcBef>
              <a:buNone/>
            </a:pPr>
            <a:r>
              <a:rPr lang="en-US" altLang="zh-TW" sz="2100" dirty="0">
                <a:solidFill>
                  <a:schemeClr val="tx2"/>
                </a:solidFill>
                <a:cs typeface="+mj-cs"/>
              </a:rPr>
              <a:t>3.</a:t>
            </a:r>
            <a:r>
              <a:rPr lang="zh-TW" altLang="en-US" sz="2100" dirty="0">
                <a:solidFill>
                  <a:schemeClr val="tx2"/>
                </a:solidFill>
              </a:rPr>
              <a:t>女性領導力培訓計畫</a:t>
            </a:r>
            <a:endParaRPr lang="en-US" altLang="zh-TW" sz="2100" dirty="0">
              <a:solidFill>
                <a:schemeClr val="tx2"/>
              </a:solidFill>
              <a:cs typeface="+mj-cs"/>
            </a:endParaRPr>
          </a:p>
        </p:txBody>
      </p:sp>
      <p:pic>
        <p:nvPicPr>
          <p:cNvPr id="3074" name="Picture 2" descr="https://s.yimg.com/ny/api/res/1.2/linbRVn30U67E6XgDme_AQ--/YXBwaWQ9aGlnaGxhbmRlcjt3PTk2MDtoPTcyMDtjZj13ZWJw/https:/media.zenfs.com/ko/idn.com.tw/69e2e9b96e8cd12d98b3cfbcde3eb6b5">
            <a:extLst>
              <a:ext uri="{FF2B5EF4-FFF2-40B4-BE49-F238E27FC236}">
                <a16:creationId xmlns:a16="http://schemas.microsoft.com/office/drawing/2014/main" id="{C188F0E1-EBF4-472E-8196-B25E97AAF9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5385" y="3648457"/>
            <a:ext cx="4064000" cy="30480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我好機車」Girl power培力　新北女孩學習安全使用機車">
            <a:extLst>
              <a:ext uri="{FF2B5EF4-FFF2-40B4-BE49-F238E27FC236}">
                <a16:creationId xmlns:a16="http://schemas.microsoft.com/office/drawing/2014/main" id="{9E768738-3E4D-4B34-9BAB-3CE214744B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0733" y="3648457"/>
            <a:ext cx="4572000"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19395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B3C5FBCD-0B46-447A-AB98-C2BB4EA35144}" type="slidenum">
              <a:rPr lang="en-US" altLang="zh-TW" smtClean="0">
                <a:latin typeface="微軟正黑體" panose="020B0604030504040204" pitchFamily="34" charset="-120"/>
                <a:ea typeface="微軟正黑體" panose="020B0604030504040204" pitchFamily="34" charset="-120"/>
              </a:rPr>
              <a:pPr/>
              <a:t>21</a:t>
            </a:fld>
            <a:endParaRPr lang="en-US" altLang="zh-TW" dirty="0">
              <a:latin typeface="微軟正黑體" panose="020B0604030504040204" pitchFamily="34" charset="-120"/>
              <a:ea typeface="微軟正黑體" panose="020B0604030504040204" pitchFamily="34" charset="-120"/>
            </a:endParaRPr>
          </a:p>
        </p:txBody>
      </p:sp>
      <p:sp>
        <p:nvSpPr>
          <p:cNvPr id="6" name="內容版面配置區 2"/>
          <p:cNvSpPr>
            <a:spLocks noGrp="1"/>
          </p:cNvSpPr>
          <p:nvPr>
            <p:ph idx="1"/>
          </p:nvPr>
        </p:nvSpPr>
        <p:spPr>
          <a:xfrm>
            <a:off x="486119" y="1741544"/>
            <a:ext cx="11219757" cy="3459317"/>
          </a:xfrm>
        </p:spPr>
        <p:txBody>
          <a:bodyPr>
            <a:normAutofit lnSpcReduction="10000"/>
          </a:bodyPr>
          <a:lstStyle/>
          <a:p>
            <a:pPr marL="0" indent="0">
              <a:lnSpc>
                <a:spcPct val="100000"/>
              </a:lnSpc>
              <a:spcBef>
                <a:spcPts val="800"/>
              </a:spcBef>
              <a:buNone/>
            </a:pPr>
            <a:r>
              <a:rPr lang="en-US" altLang="zh-TW" sz="2100" dirty="0">
                <a:solidFill>
                  <a:schemeClr val="tx2"/>
                </a:solidFill>
                <a:cs typeface="+mj-cs"/>
              </a:rPr>
              <a:t>CEDAW </a:t>
            </a:r>
            <a:r>
              <a:rPr lang="zh-TW" altLang="en-US" sz="2100" dirty="0">
                <a:solidFill>
                  <a:schemeClr val="tx2"/>
                </a:solidFill>
                <a:cs typeface="+mj-cs"/>
              </a:rPr>
              <a:t>第</a:t>
            </a:r>
            <a:r>
              <a:rPr lang="en-US" altLang="zh-TW" sz="2100" dirty="0">
                <a:solidFill>
                  <a:schemeClr val="tx2"/>
                </a:solidFill>
                <a:cs typeface="+mj-cs"/>
              </a:rPr>
              <a:t>2</a:t>
            </a:r>
            <a:r>
              <a:rPr lang="zh-TW" altLang="en-US" sz="2100" dirty="0">
                <a:solidFill>
                  <a:schemeClr val="tx2"/>
                </a:solidFill>
                <a:cs typeface="+mj-cs"/>
              </a:rPr>
              <a:t>條：締約各國譴責對婦女一切形式的歧視，協議立即用一切適當辦法，推行</a:t>
            </a:r>
            <a:r>
              <a:rPr lang="zh-TW" altLang="en-US" sz="2100" dirty="0">
                <a:solidFill>
                  <a:srgbClr val="FF0000"/>
                </a:solidFill>
                <a:cs typeface="+mj-cs"/>
              </a:rPr>
              <a:t>消除</a:t>
            </a:r>
            <a:r>
              <a:rPr lang="zh-TW" altLang="en-US" sz="2100" dirty="0">
                <a:solidFill>
                  <a:schemeClr val="tx2"/>
                </a:solidFill>
                <a:cs typeface="+mj-cs"/>
              </a:rPr>
              <a:t>對</a:t>
            </a:r>
            <a:r>
              <a:rPr lang="zh-TW" altLang="en-US" sz="2100" dirty="0">
                <a:solidFill>
                  <a:srgbClr val="FF0000"/>
                </a:solidFill>
                <a:cs typeface="+mj-cs"/>
              </a:rPr>
              <a:t>婦女歧視</a:t>
            </a:r>
            <a:r>
              <a:rPr lang="zh-TW" altLang="en-US" sz="2100" dirty="0">
                <a:solidFill>
                  <a:schemeClr val="tx2"/>
                </a:solidFill>
                <a:cs typeface="+mj-cs"/>
              </a:rPr>
              <a:t>的政策。為此目的，承擔：</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(a)</a:t>
            </a:r>
            <a:r>
              <a:rPr lang="zh-TW" altLang="en-US" sz="2100" dirty="0">
                <a:solidFill>
                  <a:srgbClr val="FF0000"/>
                </a:solidFill>
                <a:cs typeface="+mj-cs"/>
              </a:rPr>
              <a:t>男女平等</a:t>
            </a:r>
            <a:r>
              <a:rPr lang="zh-TW" altLang="en-US" sz="2100" dirty="0">
                <a:solidFill>
                  <a:schemeClr val="tx2"/>
                </a:solidFill>
                <a:cs typeface="+mj-cs"/>
              </a:rPr>
              <a:t>的原則如尚未列入本國</a:t>
            </a:r>
            <a:r>
              <a:rPr lang="zh-TW" altLang="en-US" sz="2100" dirty="0">
                <a:solidFill>
                  <a:srgbClr val="FF0000"/>
                </a:solidFill>
                <a:cs typeface="+mj-cs"/>
              </a:rPr>
              <a:t>憲法</a:t>
            </a:r>
            <a:r>
              <a:rPr lang="zh-TW" altLang="en-US" sz="2100" dirty="0">
                <a:solidFill>
                  <a:schemeClr val="tx2"/>
                </a:solidFill>
                <a:cs typeface="+mj-cs"/>
              </a:rPr>
              <a:t>或其他有關</a:t>
            </a:r>
            <a:r>
              <a:rPr lang="zh-TW" altLang="en-US" sz="2100" dirty="0">
                <a:solidFill>
                  <a:srgbClr val="FF0000"/>
                </a:solidFill>
                <a:cs typeface="+mj-cs"/>
              </a:rPr>
              <a:t>法律</a:t>
            </a:r>
            <a:r>
              <a:rPr lang="zh-TW" altLang="en-US" sz="2100" dirty="0">
                <a:solidFill>
                  <a:schemeClr val="tx2"/>
                </a:solidFill>
                <a:cs typeface="+mj-cs"/>
              </a:rPr>
              <a:t>者，</a:t>
            </a:r>
            <a:r>
              <a:rPr lang="zh-TW" altLang="en-US" sz="2100" dirty="0">
                <a:solidFill>
                  <a:srgbClr val="FF0000"/>
                </a:solidFill>
                <a:cs typeface="+mj-cs"/>
              </a:rPr>
              <a:t>應將其列入</a:t>
            </a:r>
            <a:r>
              <a:rPr lang="zh-TW" altLang="en-US" sz="2100" dirty="0">
                <a:solidFill>
                  <a:schemeClr val="tx2"/>
                </a:solidFill>
                <a:cs typeface="+mj-cs"/>
              </a:rPr>
              <a:t>，並以法律或其他適</a:t>
            </a:r>
            <a:endParaRPr lang="en-US" altLang="zh-TW" sz="2100" dirty="0">
              <a:solidFill>
                <a:schemeClr val="tx2"/>
              </a:solidFill>
              <a:cs typeface="+mj-cs"/>
            </a:endParaRPr>
          </a:p>
          <a:p>
            <a:pPr marL="0" indent="0">
              <a:lnSpc>
                <a:spcPct val="100000"/>
              </a:lnSpc>
              <a:spcBef>
                <a:spcPts val="800"/>
              </a:spcBef>
              <a:buNone/>
            </a:pPr>
            <a:r>
              <a:rPr lang="zh-TW" altLang="en-US" sz="2100" dirty="0">
                <a:solidFill>
                  <a:schemeClr val="tx2"/>
                </a:solidFill>
                <a:cs typeface="+mj-cs"/>
              </a:rPr>
              <a:t>     當方法，保證實現這項原則；</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(b)</a:t>
            </a:r>
            <a:r>
              <a:rPr lang="zh-TW" altLang="en-US" sz="2100" dirty="0">
                <a:solidFill>
                  <a:schemeClr val="tx2"/>
                </a:solidFill>
                <a:cs typeface="+mj-cs"/>
              </a:rPr>
              <a:t>採取適當</a:t>
            </a:r>
            <a:r>
              <a:rPr lang="zh-TW" altLang="en-US" sz="2100" dirty="0">
                <a:solidFill>
                  <a:srgbClr val="FF0000"/>
                </a:solidFill>
                <a:cs typeface="+mj-cs"/>
              </a:rPr>
              <a:t>立法和其他措施</a:t>
            </a:r>
            <a:r>
              <a:rPr lang="zh-TW" altLang="en-US" sz="2100" dirty="0">
                <a:solidFill>
                  <a:schemeClr val="tx2"/>
                </a:solidFill>
                <a:cs typeface="+mj-cs"/>
              </a:rPr>
              <a:t>，包括在適當情況下實行制裁，以</a:t>
            </a:r>
            <a:r>
              <a:rPr lang="zh-TW" altLang="en-US" sz="2100" dirty="0">
                <a:solidFill>
                  <a:srgbClr val="FF0000"/>
                </a:solidFill>
                <a:cs typeface="+mj-cs"/>
              </a:rPr>
              <a:t>禁止</a:t>
            </a:r>
            <a:r>
              <a:rPr lang="zh-TW" altLang="en-US" sz="2100" dirty="0">
                <a:solidFill>
                  <a:schemeClr val="tx2"/>
                </a:solidFill>
                <a:cs typeface="+mj-cs"/>
              </a:rPr>
              <a:t>對</a:t>
            </a:r>
            <a:r>
              <a:rPr lang="zh-TW" altLang="en-US" sz="2100" dirty="0">
                <a:solidFill>
                  <a:srgbClr val="FF0000"/>
                </a:solidFill>
                <a:cs typeface="+mj-cs"/>
              </a:rPr>
              <a:t>婦女</a:t>
            </a:r>
            <a:r>
              <a:rPr lang="zh-TW" altLang="en-US" sz="2100" dirty="0">
                <a:solidFill>
                  <a:schemeClr val="tx2"/>
                </a:solidFill>
                <a:cs typeface="+mj-cs"/>
              </a:rPr>
              <a:t>的一切</a:t>
            </a:r>
            <a:r>
              <a:rPr lang="zh-TW" altLang="en-US" sz="2100" dirty="0">
                <a:solidFill>
                  <a:srgbClr val="FF0000"/>
                </a:solidFill>
                <a:cs typeface="+mj-cs"/>
              </a:rPr>
              <a:t>歧視</a:t>
            </a:r>
            <a:r>
              <a:rPr lang="zh-TW" altLang="en-US" sz="2100" dirty="0">
                <a:solidFill>
                  <a:schemeClr val="tx2"/>
                </a:solidFill>
                <a:cs typeface="+mj-cs"/>
              </a:rPr>
              <a:t>；</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(c)</a:t>
            </a:r>
            <a:r>
              <a:rPr lang="zh-TW" altLang="en-US" sz="2100" dirty="0">
                <a:solidFill>
                  <a:schemeClr val="tx2"/>
                </a:solidFill>
                <a:cs typeface="+mj-cs"/>
              </a:rPr>
              <a:t>為婦女確立與男子</a:t>
            </a:r>
            <a:r>
              <a:rPr lang="zh-TW" altLang="en-US" sz="2100" dirty="0">
                <a:solidFill>
                  <a:srgbClr val="FF0000"/>
                </a:solidFill>
                <a:cs typeface="+mj-cs"/>
              </a:rPr>
              <a:t>平等權利的法律</a:t>
            </a:r>
            <a:r>
              <a:rPr lang="zh-TW" altLang="en-US" sz="2100" dirty="0">
                <a:solidFill>
                  <a:schemeClr val="tx2"/>
                </a:solidFill>
                <a:cs typeface="+mj-cs"/>
              </a:rPr>
              <a:t>保護，通過各國的主管法庭及其他公共機構，保證切實</a:t>
            </a:r>
            <a:endParaRPr lang="en-US" altLang="zh-TW" sz="2100" dirty="0">
              <a:solidFill>
                <a:schemeClr val="tx2"/>
              </a:solidFill>
              <a:cs typeface="+mj-cs"/>
            </a:endParaRPr>
          </a:p>
          <a:p>
            <a:pPr marL="0" indent="0">
              <a:lnSpc>
                <a:spcPct val="100000"/>
              </a:lnSpc>
              <a:spcBef>
                <a:spcPts val="800"/>
              </a:spcBef>
              <a:buNone/>
            </a:pPr>
            <a:r>
              <a:rPr lang="zh-TW" altLang="en-US" sz="2100" dirty="0">
                <a:solidFill>
                  <a:schemeClr val="tx2"/>
                </a:solidFill>
                <a:cs typeface="+mj-cs"/>
              </a:rPr>
              <a:t>     保護婦女不受任何歧視；</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(d)</a:t>
            </a:r>
            <a:r>
              <a:rPr lang="zh-TW" altLang="en-US" sz="2100" dirty="0">
                <a:solidFill>
                  <a:srgbClr val="FF0000"/>
                </a:solidFill>
                <a:cs typeface="+mj-cs"/>
              </a:rPr>
              <a:t>不</a:t>
            </a:r>
            <a:r>
              <a:rPr lang="zh-TW" altLang="en-US" sz="2100" dirty="0">
                <a:solidFill>
                  <a:schemeClr val="tx2"/>
                </a:solidFill>
                <a:cs typeface="+mj-cs"/>
              </a:rPr>
              <a:t>採取任何</a:t>
            </a:r>
            <a:r>
              <a:rPr lang="zh-TW" altLang="en-US" sz="2100" dirty="0">
                <a:solidFill>
                  <a:srgbClr val="FF0000"/>
                </a:solidFill>
                <a:cs typeface="+mj-cs"/>
              </a:rPr>
              <a:t>歧視婦女</a:t>
            </a:r>
            <a:r>
              <a:rPr lang="zh-TW" altLang="en-US" sz="2100" dirty="0">
                <a:solidFill>
                  <a:schemeClr val="tx2"/>
                </a:solidFill>
                <a:cs typeface="+mj-cs"/>
              </a:rPr>
              <a:t>的行為或做法，並保證政府當局和公共機構的行動都不違背這項義務；</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(e)</a:t>
            </a:r>
            <a:r>
              <a:rPr lang="zh-TW" altLang="en-US" sz="2100" dirty="0">
                <a:solidFill>
                  <a:schemeClr val="tx2"/>
                </a:solidFill>
                <a:cs typeface="+mj-cs"/>
              </a:rPr>
              <a:t>採取一切適當措施，</a:t>
            </a:r>
            <a:r>
              <a:rPr lang="zh-TW" altLang="en-US" sz="2100" dirty="0">
                <a:solidFill>
                  <a:srgbClr val="FF0000"/>
                </a:solidFill>
                <a:cs typeface="+mj-cs"/>
              </a:rPr>
              <a:t>消除</a:t>
            </a:r>
            <a:r>
              <a:rPr lang="zh-TW" altLang="en-US" sz="2100" dirty="0">
                <a:solidFill>
                  <a:schemeClr val="tx2"/>
                </a:solidFill>
                <a:cs typeface="+mj-cs"/>
              </a:rPr>
              <a:t>任何個人、組織或企業對</a:t>
            </a:r>
            <a:r>
              <a:rPr lang="zh-TW" altLang="en-US" sz="2100" dirty="0">
                <a:solidFill>
                  <a:srgbClr val="FF0000"/>
                </a:solidFill>
                <a:cs typeface="+mj-cs"/>
              </a:rPr>
              <a:t>婦女</a:t>
            </a:r>
            <a:r>
              <a:rPr lang="zh-TW" altLang="en-US" sz="2100" dirty="0">
                <a:solidFill>
                  <a:schemeClr val="tx2"/>
                </a:solidFill>
                <a:cs typeface="+mj-cs"/>
              </a:rPr>
              <a:t>的</a:t>
            </a:r>
            <a:r>
              <a:rPr lang="zh-TW" altLang="en-US" sz="2100" dirty="0">
                <a:solidFill>
                  <a:srgbClr val="FF0000"/>
                </a:solidFill>
                <a:cs typeface="+mj-cs"/>
              </a:rPr>
              <a:t>歧視</a:t>
            </a:r>
            <a:r>
              <a:rPr lang="zh-TW" altLang="en-US" sz="2100" dirty="0">
                <a:solidFill>
                  <a:schemeClr val="tx2"/>
                </a:solidFill>
                <a:cs typeface="+mj-cs"/>
              </a:rPr>
              <a:t>；</a:t>
            </a:r>
            <a:endParaRPr lang="en-US" altLang="zh-TW" sz="2100" dirty="0">
              <a:solidFill>
                <a:schemeClr val="tx2"/>
              </a:solidFill>
              <a:cs typeface="+mj-cs"/>
            </a:endParaRPr>
          </a:p>
          <a:p>
            <a:pPr marL="0" indent="0">
              <a:lnSpc>
                <a:spcPct val="100000"/>
              </a:lnSpc>
              <a:spcBef>
                <a:spcPts val="800"/>
              </a:spcBef>
              <a:buNone/>
            </a:pPr>
            <a:endParaRPr lang="en-US" altLang="zh-TW" sz="2100" dirty="0">
              <a:solidFill>
                <a:schemeClr val="tx2"/>
              </a:solidFill>
              <a:cs typeface="+mj-cs"/>
            </a:endParaRPr>
          </a:p>
        </p:txBody>
      </p:sp>
      <p:sp>
        <p:nvSpPr>
          <p:cNvPr id="9" name="標題 1"/>
          <p:cNvSpPr txBox="1">
            <a:spLocks/>
          </p:cNvSpPr>
          <p:nvPr/>
        </p:nvSpPr>
        <p:spPr bwMode="auto">
          <a:xfrm>
            <a:off x="0" y="19151"/>
            <a:ext cx="12192000"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zh-TW" altLang="en-US" sz="5200" kern="0" dirty="0">
                <a:latin typeface="微軟正黑體" panose="020B0604030504040204" pitchFamily="34" charset="-120"/>
                <a:ea typeface="微軟正黑體" panose="020B0604030504040204" pitchFamily="34" charset="-120"/>
              </a:rPr>
              <a:t>參、以性別預算推動</a:t>
            </a:r>
            <a:r>
              <a:rPr lang="en-US" altLang="zh-TW" sz="5200" kern="0" dirty="0">
                <a:latin typeface="微軟正黑體" panose="020B0604030504040204" pitchFamily="34" charset="-120"/>
                <a:ea typeface="微軟正黑體" panose="020B0604030504040204" pitchFamily="34" charset="-120"/>
              </a:rPr>
              <a:t>CEDAW</a:t>
            </a:r>
            <a:endParaRPr lang="zh-TW" altLang="zh-TW" sz="5200" kern="0" dirty="0">
              <a:latin typeface="微軟正黑體" panose="020B0604030504040204" pitchFamily="34" charset="-120"/>
              <a:ea typeface="微軟正黑體" panose="020B0604030504040204" pitchFamily="34" charset="-120"/>
            </a:endParaRPr>
          </a:p>
        </p:txBody>
      </p:sp>
      <p:sp>
        <p:nvSpPr>
          <p:cNvPr id="7" name="內容版面配置區 2">
            <a:extLst>
              <a:ext uri="{FF2B5EF4-FFF2-40B4-BE49-F238E27FC236}">
                <a16:creationId xmlns:a16="http://schemas.microsoft.com/office/drawing/2014/main" id="{669A10EF-8208-4D75-8A2A-ED60BE1F50E5}"/>
              </a:ext>
            </a:extLst>
          </p:cNvPr>
          <p:cNvSpPr txBox="1">
            <a:spLocks/>
          </p:cNvSpPr>
          <p:nvPr/>
        </p:nvSpPr>
        <p:spPr>
          <a:xfrm>
            <a:off x="486120" y="1315294"/>
            <a:ext cx="11219757" cy="7192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a:lstStyle>
          <a:p>
            <a:pPr marL="0" indent="0">
              <a:lnSpc>
                <a:spcPct val="100000"/>
              </a:lnSpc>
              <a:spcBef>
                <a:spcPts val="800"/>
              </a:spcBef>
              <a:buFont typeface="Wingdings 2" pitchFamily="18" charset="2"/>
              <a:buNone/>
            </a:pPr>
            <a:r>
              <a:rPr lang="zh-TW" altLang="en-US" sz="2400" dirty="0">
                <a:solidFill>
                  <a:schemeClr val="tx2"/>
                </a:solidFill>
                <a:cs typeface="+mj-cs"/>
              </a:rPr>
              <a:t>五、性別平等業務類型</a:t>
            </a:r>
            <a:r>
              <a:rPr lang="en-US" altLang="zh-TW" sz="2400" dirty="0">
                <a:solidFill>
                  <a:schemeClr val="tx2"/>
                </a:solidFill>
                <a:cs typeface="+mj-cs"/>
              </a:rPr>
              <a:t>-</a:t>
            </a:r>
            <a:r>
              <a:rPr lang="zh-TW" altLang="en-US" sz="2400" dirty="0">
                <a:solidFill>
                  <a:schemeClr val="tx2"/>
                </a:solidFill>
                <a:cs typeface="+mj-cs"/>
              </a:rPr>
              <a:t>性別平等政策方針</a:t>
            </a:r>
            <a:r>
              <a:rPr lang="en-US" altLang="zh-TW" sz="2400" dirty="0">
                <a:solidFill>
                  <a:schemeClr val="tx2"/>
                </a:solidFill>
                <a:cs typeface="+mj-cs"/>
              </a:rPr>
              <a:t>-</a:t>
            </a:r>
            <a:r>
              <a:rPr lang="zh-TW" altLang="en-US" sz="2400" dirty="0">
                <a:solidFill>
                  <a:schemeClr val="tx2"/>
                </a:solidFill>
                <a:cs typeface="+mj-cs"/>
              </a:rPr>
              <a:t>人身安全與環境</a:t>
            </a:r>
            <a:r>
              <a:rPr lang="en-US" altLang="zh-TW" sz="2400" dirty="0">
                <a:solidFill>
                  <a:schemeClr val="tx2"/>
                </a:solidFill>
                <a:cs typeface="+mj-cs"/>
              </a:rPr>
              <a:t>(1/2)</a:t>
            </a:r>
          </a:p>
        </p:txBody>
      </p:sp>
      <p:pic>
        <p:nvPicPr>
          <p:cNvPr id="2" name="圖片 1">
            <a:extLst>
              <a:ext uri="{FF2B5EF4-FFF2-40B4-BE49-F238E27FC236}">
                <a16:creationId xmlns:a16="http://schemas.microsoft.com/office/drawing/2014/main" id="{AA1A79D3-923C-44CF-B051-07558DB74A56}"/>
              </a:ext>
            </a:extLst>
          </p:cNvPr>
          <p:cNvPicPr>
            <a:picLocks noChangeAspect="1"/>
          </p:cNvPicPr>
          <p:nvPr/>
        </p:nvPicPr>
        <p:blipFill>
          <a:blip r:embed="rId3"/>
          <a:stretch>
            <a:fillRect/>
          </a:stretch>
        </p:blipFill>
        <p:spPr>
          <a:xfrm>
            <a:off x="9741953" y="4799553"/>
            <a:ext cx="1463612" cy="1655113"/>
          </a:xfrm>
          <a:prstGeom prst="rect">
            <a:avLst/>
          </a:prstGeom>
        </p:spPr>
      </p:pic>
    </p:spTree>
    <p:extLst>
      <p:ext uri="{BB962C8B-B14F-4D97-AF65-F5344CB8AC3E}">
        <p14:creationId xmlns:p14="http://schemas.microsoft.com/office/powerpoint/2010/main" val="2936299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B3C5FBCD-0B46-447A-AB98-C2BB4EA35144}" type="slidenum">
              <a:rPr lang="en-US" altLang="zh-TW" smtClean="0">
                <a:latin typeface="微軟正黑體" panose="020B0604030504040204" pitchFamily="34" charset="-120"/>
                <a:ea typeface="微軟正黑體" panose="020B0604030504040204" pitchFamily="34" charset="-120"/>
              </a:rPr>
              <a:pPr/>
              <a:t>22</a:t>
            </a:fld>
            <a:endParaRPr lang="en-US" altLang="zh-TW" dirty="0">
              <a:latin typeface="微軟正黑體" panose="020B0604030504040204" pitchFamily="34" charset="-120"/>
              <a:ea typeface="微軟正黑體" panose="020B0604030504040204" pitchFamily="34" charset="-120"/>
            </a:endParaRPr>
          </a:p>
        </p:txBody>
      </p:sp>
      <p:sp>
        <p:nvSpPr>
          <p:cNvPr id="9" name="標題 1"/>
          <p:cNvSpPr txBox="1">
            <a:spLocks/>
          </p:cNvSpPr>
          <p:nvPr/>
        </p:nvSpPr>
        <p:spPr bwMode="auto">
          <a:xfrm>
            <a:off x="0" y="19151"/>
            <a:ext cx="12192000"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zh-TW" altLang="en-US" sz="5200" kern="0" dirty="0">
                <a:latin typeface="微軟正黑體" panose="020B0604030504040204" pitchFamily="34" charset="-120"/>
                <a:ea typeface="微軟正黑體" panose="020B0604030504040204" pitchFamily="34" charset="-120"/>
              </a:rPr>
              <a:t>參、以性別預算推動</a:t>
            </a:r>
            <a:r>
              <a:rPr lang="en-US" altLang="zh-TW" sz="5200" kern="0" dirty="0">
                <a:latin typeface="微軟正黑體" panose="020B0604030504040204" pitchFamily="34" charset="-120"/>
                <a:ea typeface="微軟正黑體" panose="020B0604030504040204" pitchFamily="34" charset="-120"/>
              </a:rPr>
              <a:t>CEDAW</a:t>
            </a:r>
            <a:endParaRPr lang="zh-TW" altLang="zh-TW" sz="5200" kern="0" dirty="0">
              <a:latin typeface="微軟正黑體" panose="020B0604030504040204" pitchFamily="34" charset="-120"/>
              <a:ea typeface="微軟正黑體" panose="020B0604030504040204" pitchFamily="34" charset="-120"/>
            </a:endParaRPr>
          </a:p>
        </p:txBody>
      </p:sp>
      <p:sp>
        <p:nvSpPr>
          <p:cNvPr id="7" name="內容版面配置區 2">
            <a:extLst>
              <a:ext uri="{FF2B5EF4-FFF2-40B4-BE49-F238E27FC236}">
                <a16:creationId xmlns:a16="http://schemas.microsoft.com/office/drawing/2014/main" id="{669A10EF-8208-4D75-8A2A-ED60BE1F50E5}"/>
              </a:ext>
            </a:extLst>
          </p:cNvPr>
          <p:cNvSpPr txBox="1">
            <a:spLocks/>
          </p:cNvSpPr>
          <p:nvPr/>
        </p:nvSpPr>
        <p:spPr>
          <a:xfrm>
            <a:off x="486120" y="1315294"/>
            <a:ext cx="11219757" cy="7192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a:lstStyle>
          <a:p>
            <a:pPr marL="0" indent="0">
              <a:lnSpc>
                <a:spcPct val="100000"/>
              </a:lnSpc>
              <a:spcBef>
                <a:spcPts val="800"/>
              </a:spcBef>
              <a:buFont typeface="Wingdings 2" pitchFamily="18" charset="2"/>
              <a:buNone/>
            </a:pPr>
            <a:r>
              <a:rPr lang="zh-TW" altLang="en-US" sz="2400" dirty="0">
                <a:solidFill>
                  <a:schemeClr val="tx2"/>
                </a:solidFill>
                <a:cs typeface="+mj-cs"/>
              </a:rPr>
              <a:t>五、性別平等業務類型</a:t>
            </a:r>
            <a:r>
              <a:rPr lang="en-US" altLang="zh-TW" sz="2400" dirty="0">
                <a:solidFill>
                  <a:schemeClr val="tx2"/>
                </a:solidFill>
                <a:cs typeface="+mj-cs"/>
              </a:rPr>
              <a:t>-</a:t>
            </a:r>
            <a:r>
              <a:rPr lang="zh-TW" altLang="en-US" sz="2400" dirty="0">
                <a:solidFill>
                  <a:schemeClr val="tx2"/>
                </a:solidFill>
                <a:cs typeface="+mj-cs"/>
              </a:rPr>
              <a:t>性別平等政策方針</a:t>
            </a:r>
            <a:r>
              <a:rPr lang="en-US" altLang="zh-TW" sz="2400" dirty="0">
                <a:solidFill>
                  <a:schemeClr val="tx2"/>
                </a:solidFill>
                <a:cs typeface="+mj-cs"/>
              </a:rPr>
              <a:t>-</a:t>
            </a:r>
            <a:r>
              <a:rPr lang="zh-TW" altLang="en-US" sz="2400" dirty="0">
                <a:solidFill>
                  <a:schemeClr val="tx2"/>
                </a:solidFill>
                <a:cs typeface="+mj-cs"/>
              </a:rPr>
              <a:t>人身安全與環境</a:t>
            </a:r>
            <a:r>
              <a:rPr lang="en-US" altLang="zh-TW" sz="2400" dirty="0">
                <a:solidFill>
                  <a:schemeClr val="tx2"/>
                </a:solidFill>
                <a:cs typeface="+mj-cs"/>
              </a:rPr>
              <a:t>(2/2)</a:t>
            </a:r>
          </a:p>
        </p:txBody>
      </p:sp>
      <p:graphicFrame>
        <p:nvGraphicFramePr>
          <p:cNvPr id="3" name="表格 2">
            <a:extLst>
              <a:ext uri="{FF2B5EF4-FFF2-40B4-BE49-F238E27FC236}">
                <a16:creationId xmlns:a16="http://schemas.microsoft.com/office/drawing/2014/main" id="{281F1AE1-8DA9-4590-93D1-B904927FCC3C}"/>
              </a:ext>
            </a:extLst>
          </p:cNvPr>
          <p:cNvGraphicFramePr>
            <a:graphicFrameLocks noGrp="1"/>
          </p:cNvGraphicFramePr>
          <p:nvPr>
            <p:extLst>
              <p:ext uri="{D42A27DB-BD31-4B8C-83A1-F6EECF244321}">
                <p14:modId xmlns:p14="http://schemas.microsoft.com/office/powerpoint/2010/main" val="1080770436"/>
              </p:ext>
            </p:extLst>
          </p:nvPr>
        </p:nvGraphicFramePr>
        <p:xfrm>
          <a:off x="564529" y="1920551"/>
          <a:ext cx="3771575" cy="1473200"/>
        </p:xfrm>
        <a:graphic>
          <a:graphicData uri="http://schemas.openxmlformats.org/drawingml/2006/table">
            <a:tbl>
              <a:tblPr firstRow="1" bandRow="1">
                <a:tableStyleId>{5C22544A-7EE6-4342-B048-85BDC9FD1C3A}</a:tableStyleId>
              </a:tblPr>
              <a:tblGrid>
                <a:gridCol w="1257192">
                  <a:extLst>
                    <a:ext uri="{9D8B030D-6E8A-4147-A177-3AD203B41FA5}">
                      <a16:colId xmlns:a16="http://schemas.microsoft.com/office/drawing/2014/main" val="3601002054"/>
                    </a:ext>
                  </a:extLst>
                </a:gridCol>
                <a:gridCol w="2514383">
                  <a:extLst>
                    <a:ext uri="{9D8B030D-6E8A-4147-A177-3AD203B41FA5}">
                      <a16:colId xmlns:a16="http://schemas.microsoft.com/office/drawing/2014/main" val="2379581783"/>
                    </a:ext>
                  </a:extLst>
                </a:gridCol>
              </a:tblGrid>
              <a:tr h="185420">
                <a:tc gridSpan="2">
                  <a:txBody>
                    <a:bodyPr/>
                    <a:lstStyle/>
                    <a:p>
                      <a:pPr algn="ctr"/>
                      <a:r>
                        <a:rPr lang="zh-TW" altLang="en-US" dirty="0">
                          <a:latin typeface="微軟正黑體" panose="020B0604030504040204" pitchFamily="34" charset="-120"/>
                          <a:ea typeface="微軟正黑體" panose="020B0604030504040204" pitchFamily="34" charset="-120"/>
                        </a:rPr>
                        <a:t>人身安全與環境</a:t>
                      </a:r>
                    </a:p>
                  </a:txBody>
                  <a:tcPr/>
                </a:tc>
                <a:tc hMerge="1">
                  <a:txBody>
                    <a:bodyPr/>
                    <a:lstStyle/>
                    <a:p>
                      <a:pPr algn="ctr"/>
                      <a:endParaRPr lang="en-US" altLang="zh-TW" dirty="0"/>
                    </a:p>
                  </a:txBody>
                  <a:tcPr/>
                </a:tc>
                <a:extLst>
                  <a:ext uri="{0D108BD9-81ED-4DB2-BD59-A6C34878D82A}">
                    <a16:rowId xmlns:a16="http://schemas.microsoft.com/office/drawing/2014/main" val="1813499280"/>
                  </a:ext>
                </a:extLst>
              </a:tr>
              <a:tr h="18542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t>年度</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預算數</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元</a:t>
                      </a:r>
                      <a:r>
                        <a:rPr lang="en-US" altLang="zh-TW" dirty="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396043401"/>
                  </a:ext>
                </a:extLst>
              </a:tr>
              <a:tr h="370840">
                <a:tc>
                  <a:txBody>
                    <a:bodyPr/>
                    <a:lstStyle/>
                    <a:p>
                      <a:pPr algn="ctr"/>
                      <a:r>
                        <a:rPr lang="en-US" altLang="zh-TW" dirty="0"/>
                        <a:t>112</a:t>
                      </a:r>
                      <a:endParaRPr lang="zh-TW" altLang="en-US" dirty="0"/>
                    </a:p>
                  </a:txBody>
                  <a:tcPr/>
                </a:tc>
                <a:tc>
                  <a:txBody>
                    <a:bodyPr/>
                    <a:lstStyle/>
                    <a:p>
                      <a:pPr algn="ctr"/>
                      <a:r>
                        <a:rPr lang="en-US" altLang="zh-TW" dirty="0">
                          <a:latin typeface="微軟正黑體" panose="020B0604030504040204" pitchFamily="34" charset="-120"/>
                          <a:ea typeface="微軟正黑體" panose="020B0604030504040204" pitchFamily="34" charset="-120"/>
                        </a:rPr>
                        <a:t>5,275,778,817</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414565361"/>
                  </a:ext>
                </a:extLst>
              </a:tr>
              <a:tr h="370840">
                <a:tc>
                  <a:txBody>
                    <a:bodyPr/>
                    <a:lstStyle/>
                    <a:p>
                      <a:pPr algn="ctr"/>
                      <a:r>
                        <a:rPr lang="en-US" altLang="zh-TW" dirty="0"/>
                        <a:t>111</a:t>
                      </a:r>
                      <a:endParaRPr lang="zh-TW" altLang="en-US" dirty="0"/>
                    </a:p>
                  </a:txBody>
                  <a:tcPr/>
                </a:tc>
                <a:tc>
                  <a:txBody>
                    <a:bodyPr/>
                    <a:lstStyle/>
                    <a:p>
                      <a:pPr algn="ctr"/>
                      <a:r>
                        <a:rPr lang="en-US" altLang="zh-TW" dirty="0">
                          <a:latin typeface="微軟正黑體" panose="020B0604030504040204" pitchFamily="34" charset="-120"/>
                          <a:ea typeface="微軟正黑體" panose="020B0604030504040204" pitchFamily="34" charset="-120"/>
                        </a:rPr>
                        <a:t>5,111,131,749</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3398877834"/>
                  </a:ext>
                </a:extLst>
              </a:tr>
            </a:tbl>
          </a:graphicData>
        </a:graphic>
      </p:graphicFrame>
      <p:sp>
        <p:nvSpPr>
          <p:cNvPr id="10" name="內容版面配置區 2">
            <a:extLst>
              <a:ext uri="{FF2B5EF4-FFF2-40B4-BE49-F238E27FC236}">
                <a16:creationId xmlns:a16="http://schemas.microsoft.com/office/drawing/2014/main" id="{D62F107D-ED3C-4FFC-9880-30DBD29E286A}"/>
              </a:ext>
            </a:extLst>
          </p:cNvPr>
          <p:cNvSpPr txBox="1">
            <a:spLocks/>
          </p:cNvSpPr>
          <p:nvPr/>
        </p:nvSpPr>
        <p:spPr>
          <a:xfrm>
            <a:off x="4482117" y="1618489"/>
            <a:ext cx="6629400" cy="2139695"/>
          </a:xfrm>
          <a:prstGeom prst="rect">
            <a:avLst/>
          </a:prstGeom>
        </p:spPr>
        <p:txBody>
          <a:bodyPr vert="horz" lIns="91440" tIns="45720" rIns="91440" bIns="45720" rtlCol="0">
            <a:normAutofit fontScale="62500" lnSpcReduction="20000"/>
          </a:bodyPr>
          <a:lst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a:lstStyle>
          <a:p>
            <a:pPr marL="0" indent="0">
              <a:lnSpc>
                <a:spcPct val="100000"/>
              </a:lnSpc>
              <a:spcBef>
                <a:spcPts val="800"/>
              </a:spcBef>
              <a:buNone/>
            </a:pPr>
            <a:endParaRPr lang="en-US" altLang="zh-TW" sz="2400" dirty="0">
              <a:solidFill>
                <a:schemeClr val="tx2"/>
              </a:solidFill>
              <a:cs typeface="+mj-cs"/>
            </a:endParaRPr>
          </a:p>
          <a:p>
            <a:pPr marL="0" indent="0">
              <a:lnSpc>
                <a:spcPct val="100000"/>
              </a:lnSpc>
              <a:spcBef>
                <a:spcPts val="800"/>
              </a:spcBef>
              <a:buNone/>
            </a:pPr>
            <a:r>
              <a:rPr lang="en-US" altLang="zh-TW" sz="3400" dirty="0">
                <a:solidFill>
                  <a:schemeClr val="tx2"/>
                </a:solidFill>
                <a:cs typeface="+mj-cs"/>
              </a:rPr>
              <a:t>112</a:t>
            </a:r>
            <a:r>
              <a:rPr lang="zh-TW" altLang="en-US" sz="3400" dirty="0">
                <a:solidFill>
                  <a:schemeClr val="tx2"/>
                </a:solidFill>
                <a:cs typeface="+mj-cs"/>
              </a:rPr>
              <a:t>年度辦理計畫項目例舉如下：</a:t>
            </a:r>
            <a:endParaRPr lang="en-US" altLang="zh-TW" sz="3400" dirty="0">
              <a:solidFill>
                <a:schemeClr val="tx2"/>
              </a:solidFill>
              <a:cs typeface="+mj-cs"/>
            </a:endParaRPr>
          </a:p>
          <a:p>
            <a:pPr marL="0" indent="0">
              <a:lnSpc>
                <a:spcPct val="100000"/>
              </a:lnSpc>
              <a:spcBef>
                <a:spcPts val="800"/>
              </a:spcBef>
              <a:buNone/>
            </a:pPr>
            <a:r>
              <a:rPr lang="en-US" altLang="zh-TW" sz="3400" dirty="0">
                <a:solidFill>
                  <a:schemeClr val="tx2"/>
                </a:solidFill>
                <a:cs typeface="+mj-cs"/>
              </a:rPr>
              <a:t>1.</a:t>
            </a:r>
            <a:r>
              <a:rPr lang="zh-TW" altLang="en-US" sz="3400" dirty="0">
                <a:solidFill>
                  <a:schemeClr val="tx2"/>
                </a:solidFill>
                <a:cs typeface="+mj-cs"/>
              </a:rPr>
              <a:t>落實設置性別友善廁所</a:t>
            </a:r>
            <a:endParaRPr lang="en-US" altLang="zh-TW" sz="3400" dirty="0">
              <a:solidFill>
                <a:schemeClr val="tx2"/>
              </a:solidFill>
              <a:cs typeface="+mj-cs"/>
            </a:endParaRPr>
          </a:p>
          <a:p>
            <a:pPr marL="0" indent="0">
              <a:lnSpc>
                <a:spcPct val="100000"/>
              </a:lnSpc>
              <a:spcBef>
                <a:spcPts val="800"/>
              </a:spcBef>
              <a:buNone/>
            </a:pPr>
            <a:r>
              <a:rPr lang="en-US" altLang="zh-TW" sz="3400" dirty="0">
                <a:solidFill>
                  <a:schemeClr val="tx2"/>
                </a:solidFill>
                <a:cs typeface="+mj-cs"/>
              </a:rPr>
              <a:t>2.</a:t>
            </a:r>
            <a:r>
              <a:rPr lang="zh-TW" altLang="en-US" sz="3400" dirty="0">
                <a:solidFill>
                  <a:schemeClr val="tx2"/>
                </a:solidFill>
                <a:cs typeface="+mj-cs"/>
              </a:rPr>
              <a:t>家庭暴力暨性侵害服務及支持發展方案</a:t>
            </a:r>
            <a:endParaRPr lang="en-US" altLang="zh-TW" sz="3400" dirty="0">
              <a:solidFill>
                <a:schemeClr val="tx2"/>
              </a:solidFill>
            </a:endParaRPr>
          </a:p>
          <a:p>
            <a:pPr marL="0" indent="0">
              <a:lnSpc>
                <a:spcPct val="100000"/>
              </a:lnSpc>
              <a:spcBef>
                <a:spcPts val="800"/>
              </a:spcBef>
              <a:buNone/>
            </a:pPr>
            <a:r>
              <a:rPr lang="en-US" altLang="zh-TW" sz="3400" dirty="0">
                <a:solidFill>
                  <a:schemeClr val="tx2"/>
                </a:solidFill>
                <a:cs typeface="+mj-cs"/>
              </a:rPr>
              <a:t>3.</a:t>
            </a:r>
            <a:r>
              <a:rPr lang="zh-TW" altLang="en-US" sz="3400" dirty="0">
                <a:solidFill>
                  <a:schemeClr val="tx2"/>
                </a:solidFill>
                <a:cs typeface="+mj-cs"/>
              </a:rPr>
              <a:t>家庭暴力暨性侵害各類宣導方案</a:t>
            </a:r>
            <a:endParaRPr lang="en-US" altLang="zh-TW" sz="3400" dirty="0">
              <a:solidFill>
                <a:schemeClr val="tx2"/>
              </a:solidFill>
            </a:endParaRPr>
          </a:p>
          <a:p>
            <a:pPr marL="0" indent="0">
              <a:lnSpc>
                <a:spcPct val="100000"/>
              </a:lnSpc>
              <a:spcBef>
                <a:spcPts val="800"/>
              </a:spcBef>
              <a:buNone/>
            </a:pPr>
            <a:r>
              <a:rPr lang="en-US" altLang="zh-TW" sz="3400" dirty="0">
                <a:solidFill>
                  <a:schemeClr val="tx2"/>
                </a:solidFill>
                <a:cs typeface="+mj-cs"/>
              </a:rPr>
              <a:t>4.</a:t>
            </a:r>
            <a:r>
              <a:rPr lang="zh-TW" altLang="en-US" sz="3400" dirty="0">
                <a:solidFill>
                  <a:schemeClr val="tx2"/>
                </a:solidFill>
                <a:cs typeface="+mj-cs"/>
              </a:rPr>
              <a:t>跟騷宣導</a:t>
            </a:r>
            <a:endParaRPr lang="en-US" altLang="zh-TW" sz="3400" dirty="0">
              <a:solidFill>
                <a:schemeClr val="tx2"/>
              </a:solidFill>
              <a:cs typeface="+mj-cs"/>
            </a:endParaRPr>
          </a:p>
        </p:txBody>
      </p:sp>
      <p:pic>
        <p:nvPicPr>
          <p:cNvPr id="12" name="圖片 11">
            <a:extLst>
              <a:ext uri="{FF2B5EF4-FFF2-40B4-BE49-F238E27FC236}">
                <a16:creationId xmlns:a16="http://schemas.microsoft.com/office/drawing/2014/main" id="{E757D174-D010-4419-BA49-89D1984F07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61393" y="3689603"/>
            <a:ext cx="4133088" cy="3099816"/>
          </a:xfrm>
          <a:prstGeom prst="rect">
            <a:avLst/>
          </a:prstGeom>
        </p:spPr>
      </p:pic>
      <p:pic>
        <p:nvPicPr>
          <p:cNvPr id="14" name="圖片 13">
            <a:extLst>
              <a:ext uri="{FF2B5EF4-FFF2-40B4-BE49-F238E27FC236}">
                <a16:creationId xmlns:a16="http://schemas.microsoft.com/office/drawing/2014/main" id="{5A9AE365-730A-4619-A281-7BA8A8D90D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49917" y="3681476"/>
            <a:ext cx="4602283" cy="3068189"/>
          </a:xfrm>
          <a:prstGeom prst="rect">
            <a:avLst/>
          </a:prstGeom>
        </p:spPr>
      </p:pic>
    </p:spTree>
    <p:extLst>
      <p:ext uri="{BB962C8B-B14F-4D97-AF65-F5344CB8AC3E}">
        <p14:creationId xmlns:p14="http://schemas.microsoft.com/office/powerpoint/2010/main" val="13912116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B3C5FBCD-0B46-447A-AB98-C2BB4EA35144}" type="slidenum">
              <a:rPr lang="en-US" altLang="zh-TW" smtClean="0">
                <a:latin typeface="微軟正黑體" panose="020B0604030504040204" pitchFamily="34" charset="-120"/>
                <a:ea typeface="微軟正黑體" panose="020B0604030504040204" pitchFamily="34" charset="-120"/>
              </a:rPr>
              <a:pPr/>
              <a:t>23</a:t>
            </a:fld>
            <a:endParaRPr lang="en-US" altLang="zh-TW" dirty="0">
              <a:latin typeface="微軟正黑體" panose="020B0604030504040204" pitchFamily="34" charset="-120"/>
              <a:ea typeface="微軟正黑體" panose="020B0604030504040204" pitchFamily="34" charset="-120"/>
            </a:endParaRPr>
          </a:p>
        </p:txBody>
      </p:sp>
      <p:sp>
        <p:nvSpPr>
          <p:cNvPr id="6" name="內容版面配置區 2"/>
          <p:cNvSpPr>
            <a:spLocks noGrp="1"/>
          </p:cNvSpPr>
          <p:nvPr>
            <p:ph idx="1"/>
          </p:nvPr>
        </p:nvSpPr>
        <p:spPr>
          <a:xfrm>
            <a:off x="486119" y="1832984"/>
            <a:ext cx="11219757" cy="2546991"/>
          </a:xfrm>
        </p:spPr>
        <p:txBody>
          <a:bodyPr>
            <a:normAutofit/>
          </a:bodyPr>
          <a:lstStyle/>
          <a:p>
            <a:pPr marL="0" indent="0">
              <a:lnSpc>
                <a:spcPct val="100000"/>
              </a:lnSpc>
              <a:spcBef>
                <a:spcPts val="800"/>
              </a:spcBef>
              <a:buNone/>
            </a:pPr>
            <a:r>
              <a:rPr lang="en-US" altLang="zh-TW" sz="2100" dirty="0">
                <a:solidFill>
                  <a:schemeClr val="tx2"/>
                </a:solidFill>
                <a:cs typeface="+mj-cs"/>
              </a:rPr>
              <a:t>CEDAW </a:t>
            </a:r>
            <a:r>
              <a:rPr lang="zh-TW" altLang="en-US" sz="2100" dirty="0">
                <a:solidFill>
                  <a:schemeClr val="tx2"/>
                </a:solidFill>
                <a:cs typeface="+mj-cs"/>
              </a:rPr>
              <a:t>第</a:t>
            </a:r>
            <a:r>
              <a:rPr lang="en-US" altLang="zh-TW" sz="2100" dirty="0">
                <a:solidFill>
                  <a:schemeClr val="tx2"/>
                </a:solidFill>
                <a:cs typeface="+mj-cs"/>
              </a:rPr>
              <a:t>12</a:t>
            </a:r>
            <a:r>
              <a:rPr lang="zh-TW" altLang="en-US" sz="2100" dirty="0">
                <a:solidFill>
                  <a:schemeClr val="tx2"/>
                </a:solidFill>
                <a:cs typeface="+mj-cs"/>
              </a:rPr>
              <a:t>條：</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1.</a:t>
            </a:r>
            <a:r>
              <a:rPr lang="zh-TW" altLang="en-US" sz="2100" dirty="0">
                <a:solidFill>
                  <a:schemeClr val="tx2"/>
                </a:solidFill>
                <a:cs typeface="+mj-cs"/>
              </a:rPr>
              <a:t>締約各國應採取一切適當措施以消除在</a:t>
            </a:r>
            <a:r>
              <a:rPr lang="zh-TW" altLang="en-US" sz="2100" dirty="0">
                <a:solidFill>
                  <a:srgbClr val="FF0000"/>
                </a:solidFill>
                <a:cs typeface="+mj-cs"/>
              </a:rPr>
              <a:t>保健方面</a:t>
            </a:r>
            <a:r>
              <a:rPr lang="zh-TW" altLang="en-US" sz="2100" dirty="0">
                <a:solidFill>
                  <a:schemeClr val="tx2"/>
                </a:solidFill>
                <a:cs typeface="+mj-cs"/>
              </a:rPr>
              <a:t>對婦女的歧視，保證她們在</a:t>
            </a:r>
            <a:r>
              <a:rPr lang="zh-TW" altLang="en-US" sz="2100" dirty="0">
                <a:solidFill>
                  <a:srgbClr val="FF0000"/>
                </a:solidFill>
                <a:cs typeface="+mj-cs"/>
              </a:rPr>
              <a:t>男女平等</a:t>
            </a:r>
            <a:r>
              <a:rPr lang="zh-TW" altLang="en-US" sz="2100" dirty="0">
                <a:solidFill>
                  <a:schemeClr val="tx2"/>
                </a:solidFill>
                <a:cs typeface="+mj-cs"/>
              </a:rPr>
              <a:t>的基</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   </a:t>
            </a:r>
            <a:r>
              <a:rPr lang="zh-TW" altLang="en-US" sz="2100" dirty="0">
                <a:solidFill>
                  <a:schemeClr val="tx2"/>
                </a:solidFill>
                <a:cs typeface="+mj-cs"/>
              </a:rPr>
              <a:t>礎上取得各種包括有關計劃生育的保健服務。</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2.</a:t>
            </a:r>
            <a:r>
              <a:rPr lang="zh-TW" altLang="en-US" sz="2100" dirty="0">
                <a:solidFill>
                  <a:schemeClr val="tx2"/>
                </a:solidFill>
                <a:cs typeface="+mj-cs"/>
              </a:rPr>
              <a:t>締約各國應</a:t>
            </a:r>
            <a:r>
              <a:rPr lang="zh-TW" altLang="en-US" sz="2100" dirty="0">
                <a:solidFill>
                  <a:srgbClr val="FF0000"/>
                </a:solidFill>
                <a:cs typeface="+mj-cs"/>
              </a:rPr>
              <a:t>保證</a:t>
            </a:r>
            <a:r>
              <a:rPr lang="zh-TW" altLang="en-US" sz="2100" dirty="0">
                <a:solidFill>
                  <a:schemeClr val="tx2"/>
                </a:solidFill>
                <a:cs typeface="+mj-cs"/>
              </a:rPr>
              <a:t>為婦女提供有關</a:t>
            </a:r>
            <a:r>
              <a:rPr lang="zh-TW" altLang="en-US" sz="2100" dirty="0">
                <a:solidFill>
                  <a:srgbClr val="FF0000"/>
                </a:solidFill>
                <a:cs typeface="+mj-cs"/>
              </a:rPr>
              <a:t>懷孕、分娩</a:t>
            </a:r>
            <a:r>
              <a:rPr lang="zh-TW" altLang="en-US" sz="2100" dirty="0">
                <a:solidFill>
                  <a:schemeClr val="tx2"/>
                </a:solidFill>
                <a:cs typeface="+mj-cs"/>
              </a:rPr>
              <a:t>和</a:t>
            </a:r>
            <a:r>
              <a:rPr lang="zh-TW" altLang="en-US" sz="2100" dirty="0">
                <a:solidFill>
                  <a:srgbClr val="FF0000"/>
                </a:solidFill>
                <a:cs typeface="+mj-cs"/>
              </a:rPr>
              <a:t>產後期間</a:t>
            </a:r>
            <a:r>
              <a:rPr lang="zh-TW" altLang="en-US" sz="2100" dirty="0">
                <a:solidFill>
                  <a:schemeClr val="tx2"/>
                </a:solidFill>
                <a:cs typeface="+mj-cs"/>
              </a:rPr>
              <a:t>的適當</a:t>
            </a:r>
            <a:r>
              <a:rPr lang="zh-TW" altLang="en-US" sz="2100" dirty="0">
                <a:solidFill>
                  <a:srgbClr val="FF0000"/>
                </a:solidFill>
                <a:cs typeface="+mj-cs"/>
              </a:rPr>
              <a:t>服務</a:t>
            </a:r>
            <a:r>
              <a:rPr lang="zh-TW" altLang="en-US" sz="2100" dirty="0">
                <a:solidFill>
                  <a:schemeClr val="tx2"/>
                </a:solidFill>
                <a:cs typeface="+mj-cs"/>
              </a:rPr>
              <a:t>，必要時予以免費，並</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   </a:t>
            </a:r>
            <a:r>
              <a:rPr lang="zh-TW" altLang="en-US" sz="2100" dirty="0">
                <a:solidFill>
                  <a:schemeClr val="tx2"/>
                </a:solidFill>
                <a:cs typeface="+mj-cs"/>
              </a:rPr>
              <a:t>保證在</a:t>
            </a:r>
            <a:r>
              <a:rPr lang="zh-TW" altLang="en-US" sz="2100" dirty="0">
                <a:solidFill>
                  <a:srgbClr val="FF0000"/>
                </a:solidFill>
                <a:cs typeface="+mj-cs"/>
              </a:rPr>
              <a:t>懷孕</a:t>
            </a:r>
            <a:r>
              <a:rPr lang="zh-TW" altLang="en-US" sz="2100" dirty="0">
                <a:solidFill>
                  <a:schemeClr val="tx2"/>
                </a:solidFill>
                <a:cs typeface="+mj-cs"/>
              </a:rPr>
              <a:t>和</a:t>
            </a:r>
            <a:r>
              <a:rPr lang="zh-TW" altLang="en-US" sz="2100" dirty="0">
                <a:solidFill>
                  <a:srgbClr val="FF0000"/>
                </a:solidFill>
                <a:cs typeface="+mj-cs"/>
              </a:rPr>
              <a:t>哺乳</a:t>
            </a:r>
            <a:r>
              <a:rPr lang="zh-TW" altLang="en-US" sz="2100" dirty="0">
                <a:solidFill>
                  <a:schemeClr val="tx2"/>
                </a:solidFill>
                <a:cs typeface="+mj-cs"/>
              </a:rPr>
              <a:t>期間得到</a:t>
            </a:r>
            <a:r>
              <a:rPr lang="zh-TW" altLang="en-US" sz="2100" dirty="0">
                <a:solidFill>
                  <a:srgbClr val="FF0000"/>
                </a:solidFill>
                <a:cs typeface="+mj-cs"/>
              </a:rPr>
              <a:t>充分營養</a:t>
            </a:r>
            <a:r>
              <a:rPr lang="zh-TW" altLang="en-US" sz="2100" dirty="0">
                <a:solidFill>
                  <a:schemeClr val="tx2"/>
                </a:solidFill>
                <a:cs typeface="+mj-cs"/>
              </a:rPr>
              <a:t>。</a:t>
            </a:r>
            <a:endParaRPr lang="en-US" altLang="zh-TW" sz="2100" dirty="0">
              <a:solidFill>
                <a:schemeClr val="tx2"/>
              </a:solidFill>
              <a:cs typeface="+mj-cs"/>
            </a:endParaRPr>
          </a:p>
        </p:txBody>
      </p:sp>
      <p:sp>
        <p:nvSpPr>
          <p:cNvPr id="9" name="標題 1"/>
          <p:cNvSpPr txBox="1">
            <a:spLocks/>
          </p:cNvSpPr>
          <p:nvPr/>
        </p:nvSpPr>
        <p:spPr bwMode="auto">
          <a:xfrm>
            <a:off x="0" y="19151"/>
            <a:ext cx="12192000"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zh-TW" altLang="en-US" sz="5200" kern="0" dirty="0">
                <a:latin typeface="微軟正黑體" panose="020B0604030504040204" pitchFamily="34" charset="-120"/>
                <a:ea typeface="微軟正黑體" panose="020B0604030504040204" pitchFamily="34" charset="-120"/>
              </a:rPr>
              <a:t>參、以性別預算推動</a:t>
            </a:r>
            <a:r>
              <a:rPr lang="en-US" altLang="zh-TW" sz="5200" kern="0" dirty="0">
                <a:latin typeface="微軟正黑體" panose="020B0604030504040204" pitchFamily="34" charset="-120"/>
                <a:ea typeface="微軟正黑體" panose="020B0604030504040204" pitchFamily="34" charset="-120"/>
              </a:rPr>
              <a:t>CEDAW</a:t>
            </a:r>
            <a:endParaRPr lang="zh-TW" altLang="zh-TW" sz="5200" kern="0" dirty="0">
              <a:latin typeface="微軟正黑體" panose="020B0604030504040204" pitchFamily="34" charset="-120"/>
              <a:ea typeface="微軟正黑體" panose="020B0604030504040204" pitchFamily="34" charset="-120"/>
            </a:endParaRPr>
          </a:p>
        </p:txBody>
      </p:sp>
      <p:sp>
        <p:nvSpPr>
          <p:cNvPr id="7" name="內容版面配置區 2">
            <a:extLst>
              <a:ext uri="{FF2B5EF4-FFF2-40B4-BE49-F238E27FC236}">
                <a16:creationId xmlns:a16="http://schemas.microsoft.com/office/drawing/2014/main" id="{669A10EF-8208-4D75-8A2A-ED60BE1F50E5}"/>
              </a:ext>
            </a:extLst>
          </p:cNvPr>
          <p:cNvSpPr txBox="1">
            <a:spLocks/>
          </p:cNvSpPr>
          <p:nvPr/>
        </p:nvSpPr>
        <p:spPr>
          <a:xfrm>
            <a:off x="486120" y="1315294"/>
            <a:ext cx="11219757" cy="7192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a:lstStyle>
          <a:p>
            <a:pPr marL="0" indent="0">
              <a:lnSpc>
                <a:spcPct val="100000"/>
              </a:lnSpc>
              <a:spcBef>
                <a:spcPts val="800"/>
              </a:spcBef>
              <a:buFont typeface="Wingdings 2" pitchFamily="18" charset="2"/>
              <a:buNone/>
            </a:pPr>
            <a:r>
              <a:rPr lang="zh-TW" altLang="en-US" sz="2400" dirty="0">
                <a:solidFill>
                  <a:schemeClr val="tx2"/>
                </a:solidFill>
                <a:cs typeface="+mj-cs"/>
              </a:rPr>
              <a:t>六、性別平等業務類型</a:t>
            </a:r>
            <a:r>
              <a:rPr lang="en-US" altLang="zh-TW" sz="2400" dirty="0">
                <a:solidFill>
                  <a:schemeClr val="tx2"/>
                </a:solidFill>
                <a:cs typeface="+mj-cs"/>
              </a:rPr>
              <a:t>-</a:t>
            </a:r>
            <a:r>
              <a:rPr lang="zh-TW" altLang="en-US" sz="2400" dirty="0">
                <a:solidFill>
                  <a:schemeClr val="tx2"/>
                </a:solidFill>
                <a:cs typeface="+mj-cs"/>
              </a:rPr>
              <a:t>性別平等政策方針</a:t>
            </a:r>
            <a:r>
              <a:rPr lang="en-US" altLang="zh-TW" sz="2400" dirty="0">
                <a:solidFill>
                  <a:schemeClr val="tx2"/>
                </a:solidFill>
                <a:cs typeface="+mj-cs"/>
              </a:rPr>
              <a:t>-</a:t>
            </a:r>
            <a:r>
              <a:rPr lang="zh-TW" altLang="en-US" sz="2400" dirty="0">
                <a:solidFill>
                  <a:schemeClr val="tx2"/>
                </a:solidFill>
                <a:cs typeface="+mj-cs"/>
              </a:rPr>
              <a:t>健康、醫療與照顧</a:t>
            </a:r>
            <a:r>
              <a:rPr lang="en-US" altLang="zh-TW" sz="2400" dirty="0">
                <a:solidFill>
                  <a:schemeClr val="tx2"/>
                </a:solidFill>
                <a:cs typeface="+mj-cs"/>
              </a:rPr>
              <a:t>(1/2)</a:t>
            </a:r>
          </a:p>
        </p:txBody>
      </p:sp>
      <p:pic>
        <p:nvPicPr>
          <p:cNvPr id="2" name="圖片 1">
            <a:extLst>
              <a:ext uri="{FF2B5EF4-FFF2-40B4-BE49-F238E27FC236}">
                <a16:creationId xmlns:a16="http://schemas.microsoft.com/office/drawing/2014/main" id="{6B709AA0-DBED-4E2F-B2CE-CDFEDEE9D887}"/>
              </a:ext>
            </a:extLst>
          </p:cNvPr>
          <p:cNvPicPr>
            <a:picLocks noChangeAspect="1"/>
          </p:cNvPicPr>
          <p:nvPr/>
        </p:nvPicPr>
        <p:blipFill>
          <a:blip r:embed="rId3"/>
          <a:stretch>
            <a:fillRect/>
          </a:stretch>
        </p:blipFill>
        <p:spPr>
          <a:xfrm>
            <a:off x="9299448" y="4584006"/>
            <a:ext cx="1189101" cy="1568312"/>
          </a:xfrm>
          <a:prstGeom prst="rect">
            <a:avLst/>
          </a:prstGeom>
        </p:spPr>
      </p:pic>
      <p:pic>
        <p:nvPicPr>
          <p:cNvPr id="3" name="圖片 2">
            <a:extLst>
              <a:ext uri="{FF2B5EF4-FFF2-40B4-BE49-F238E27FC236}">
                <a16:creationId xmlns:a16="http://schemas.microsoft.com/office/drawing/2014/main" id="{22A96EA1-1AFC-4C5F-AD0C-C6FA2F717DF8}"/>
              </a:ext>
            </a:extLst>
          </p:cNvPr>
          <p:cNvPicPr>
            <a:picLocks noChangeAspect="1"/>
          </p:cNvPicPr>
          <p:nvPr/>
        </p:nvPicPr>
        <p:blipFill>
          <a:blip r:embed="rId4"/>
          <a:stretch>
            <a:fillRect/>
          </a:stretch>
        </p:blipFill>
        <p:spPr>
          <a:xfrm>
            <a:off x="10235634" y="4639881"/>
            <a:ext cx="1125093" cy="1456562"/>
          </a:xfrm>
          <a:prstGeom prst="rect">
            <a:avLst/>
          </a:prstGeom>
        </p:spPr>
      </p:pic>
    </p:spTree>
    <p:extLst>
      <p:ext uri="{BB962C8B-B14F-4D97-AF65-F5344CB8AC3E}">
        <p14:creationId xmlns:p14="http://schemas.microsoft.com/office/powerpoint/2010/main" val="11809198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B3C5FBCD-0B46-447A-AB98-C2BB4EA35144}" type="slidenum">
              <a:rPr lang="en-US" altLang="zh-TW" smtClean="0">
                <a:latin typeface="微軟正黑體" panose="020B0604030504040204" pitchFamily="34" charset="-120"/>
                <a:ea typeface="微軟正黑體" panose="020B0604030504040204" pitchFamily="34" charset="-120"/>
              </a:rPr>
              <a:pPr/>
              <a:t>24</a:t>
            </a:fld>
            <a:endParaRPr lang="en-US" altLang="zh-TW" dirty="0">
              <a:latin typeface="微軟正黑體" panose="020B0604030504040204" pitchFamily="34" charset="-120"/>
              <a:ea typeface="微軟正黑體" panose="020B0604030504040204" pitchFamily="34" charset="-120"/>
            </a:endParaRPr>
          </a:p>
        </p:txBody>
      </p:sp>
      <p:sp>
        <p:nvSpPr>
          <p:cNvPr id="9" name="標題 1"/>
          <p:cNvSpPr txBox="1">
            <a:spLocks/>
          </p:cNvSpPr>
          <p:nvPr/>
        </p:nvSpPr>
        <p:spPr bwMode="auto">
          <a:xfrm>
            <a:off x="0" y="19151"/>
            <a:ext cx="12192000"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zh-TW" altLang="en-US" sz="5200" kern="0" dirty="0">
                <a:latin typeface="微軟正黑體" panose="020B0604030504040204" pitchFamily="34" charset="-120"/>
                <a:ea typeface="微軟正黑體" panose="020B0604030504040204" pitchFamily="34" charset="-120"/>
              </a:rPr>
              <a:t>參、以性別預算推動</a:t>
            </a:r>
            <a:r>
              <a:rPr lang="en-US" altLang="zh-TW" sz="5200" kern="0" dirty="0">
                <a:latin typeface="微軟正黑體" panose="020B0604030504040204" pitchFamily="34" charset="-120"/>
                <a:ea typeface="微軟正黑體" panose="020B0604030504040204" pitchFamily="34" charset="-120"/>
              </a:rPr>
              <a:t>CEDAW</a:t>
            </a:r>
            <a:endParaRPr lang="zh-TW" altLang="zh-TW" sz="5200" kern="0" dirty="0">
              <a:latin typeface="微軟正黑體" panose="020B0604030504040204" pitchFamily="34" charset="-120"/>
              <a:ea typeface="微軟正黑體" panose="020B0604030504040204" pitchFamily="34" charset="-120"/>
            </a:endParaRPr>
          </a:p>
        </p:txBody>
      </p:sp>
      <p:sp>
        <p:nvSpPr>
          <p:cNvPr id="7" name="內容版面配置區 2">
            <a:extLst>
              <a:ext uri="{FF2B5EF4-FFF2-40B4-BE49-F238E27FC236}">
                <a16:creationId xmlns:a16="http://schemas.microsoft.com/office/drawing/2014/main" id="{669A10EF-8208-4D75-8A2A-ED60BE1F50E5}"/>
              </a:ext>
            </a:extLst>
          </p:cNvPr>
          <p:cNvSpPr txBox="1">
            <a:spLocks/>
          </p:cNvSpPr>
          <p:nvPr/>
        </p:nvSpPr>
        <p:spPr>
          <a:xfrm>
            <a:off x="486120" y="1315294"/>
            <a:ext cx="11219757" cy="7192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a:lstStyle>
          <a:p>
            <a:pPr marL="0" indent="0">
              <a:lnSpc>
                <a:spcPct val="100000"/>
              </a:lnSpc>
              <a:spcBef>
                <a:spcPts val="800"/>
              </a:spcBef>
              <a:buFont typeface="Wingdings 2" pitchFamily="18" charset="2"/>
              <a:buNone/>
            </a:pPr>
            <a:r>
              <a:rPr lang="zh-TW" altLang="en-US" sz="2400" dirty="0">
                <a:solidFill>
                  <a:schemeClr val="tx2"/>
                </a:solidFill>
                <a:cs typeface="+mj-cs"/>
              </a:rPr>
              <a:t>六、性別平等業務類型</a:t>
            </a:r>
            <a:r>
              <a:rPr lang="en-US" altLang="zh-TW" sz="2400" dirty="0">
                <a:solidFill>
                  <a:schemeClr val="tx2"/>
                </a:solidFill>
                <a:cs typeface="+mj-cs"/>
              </a:rPr>
              <a:t>-</a:t>
            </a:r>
            <a:r>
              <a:rPr lang="zh-TW" altLang="en-US" sz="2400" dirty="0">
                <a:solidFill>
                  <a:schemeClr val="tx2"/>
                </a:solidFill>
                <a:cs typeface="+mj-cs"/>
              </a:rPr>
              <a:t>性別平等政策方針</a:t>
            </a:r>
            <a:r>
              <a:rPr lang="en-US" altLang="zh-TW" sz="2400" dirty="0">
                <a:solidFill>
                  <a:schemeClr val="tx2"/>
                </a:solidFill>
                <a:cs typeface="+mj-cs"/>
              </a:rPr>
              <a:t>-</a:t>
            </a:r>
            <a:r>
              <a:rPr lang="zh-TW" altLang="en-US" sz="2400" dirty="0">
                <a:solidFill>
                  <a:schemeClr val="tx2"/>
                </a:solidFill>
                <a:cs typeface="+mj-cs"/>
              </a:rPr>
              <a:t>健康、醫療與照顧</a:t>
            </a:r>
            <a:r>
              <a:rPr lang="en-US" altLang="zh-TW" sz="2400" dirty="0">
                <a:solidFill>
                  <a:schemeClr val="tx2"/>
                </a:solidFill>
                <a:cs typeface="+mj-cs"/>
              </a:rPr>
              <a:t>(2/2)</a:t>
            </a:r>
          </a:p>
        </p:txBody>
      </p:sp>
      <p:graphicFrame>
        <p:nvGraphicFramePr>
          <p:cNvPr id="3" name="表格 2">
            <a:extLst>
              <a:ext uri="{FF2B5EF4-FFF2-40B4-BE49-F238E27FC236}">
                <a16:creationId xmlns:a16="http://schemas.microsoft.com/office/drawing/2014/main" id="{281F1AE1-8DA9-4590-93D1-B904927FCC3C}"/>
              </a:ext>
            </a:extLst>
          </p:cNvPr>
          <p:cNvGraphicFramePr>
            <a:graphicFrameLocks noGrp="1"/>
          </p:cNvGraphicFramePr>
          <p:nvPr>
            <p:extLst>
              <p:ext uri="{D42A27DB-BD31-4B8C-83A1-F6EECF244321}">
                <p14:modId xmlns:p14="http://schemas.microsoft.com/office/powerpoint/2010/main" val="2190169039"/>
              </p:ext>
            </p:extLst>
          </p:nvPr>
        </p:nvGraphicFramePr>
        <p:xfrm>
          <a:off x="564529" y="1836716"/>
          <a:ext cx="3771575" cy="1473200"/>
        </p:xfrm>
        <a:graphic>
          <a:graphicData uri="http://schemas.openxmlformats.org/drawingml/2006/table">
            <a:tbl>
              <a:tblPr firstRow="1" bandRow="1">
                <a:tableStyleId>{5C22544A-7EE6-4342-B048-85BDC9FD1C3A}</a:tableStyleId>
              </a:tblPr>
              <a:tblGrid>
                <a:gridCol w="1257192">
                  <a:extLst>
                    <a:ext uri="{9D8B030D-6E8A-4147-A177-3AD203B41FA5}">
                      <a16:colId xmlns:a16="http://schemas.microsoft.com/office/drawing/2014/main" val="3601002054"/>
                    </a:ext>
                  </a:extLst>
                </a:gridCol>
                <a:gridCol w="2514383">
                  <a:extLst>
                    <a:ext uri="{9D8B030D-6E8A-4147-A177-3AD203B41FA5}">
                      <a16:colId xmlns:a16="http://schemas.microsoft.com/office/drawing/2014/main" val="2379581783"/>
                    </a:ext>
                  </a:extLst>
                </a:gridCol>
              </a:tblGrid>
              <a:tr h="185420">
                <a:tc gridSpan="2">
                  <a:txBody>
                    <a:bodyPr/>
                    <a:lstStyle/>
                    <a:p>
                      <a:pPr algn="ctr"/>
                      <a:r>
                        <a:rPr lang="zh-TW" altLang="en-US" dirty="0">
                          <a:latin typeface="微軟正黑體" panose="020B0604030504040204" pitchFamily="34" charset="-120"/>
                          <a:ea typeface="微軟正黑體" panose="020B0604030504040204" pitchFamily="34" charset="-120"/>
                        </a:rPr>
                        <a:t>健康、醫療與照顧</a:t>
                      </a:r>
                    </a:p>
                  </a:txBody>
                  <a:tcPr/>
                </a:tc>
                <a:tc hMerge="1">
                  <a:txBody>
                    <a:bodyPr/>
                    <a:lstStyle/>
                    <a:p>
                      <a:pPr algn="ctr"/>
                      <a:endParaRPr lang="en-US" altLang="zh-TW" dirty="0"/>
                    </a:p>
                  </a:txBody>
                  <a:tcPr/>
                </a:tc>
                <a:extLst>
                  <a:ext uri="{0D108BD9-81ED-4DB2-BD59-A6C34878D82A}">
                    <a16:rowId xmlns:a16="http://schemas.microsoft.com/office/drawing/2014/main" val="1813499280"/>
                  </a:ext>
                </a:extLst>
              </a:tr>
              <a:tr h="18542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t>年度</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預算數</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元</a:t>
                      </a:r>
                      <a:r>
                        <a:rPr lang="en-US" altLang="zh-TW" dirty="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396043401"/>
                  </a:ext>
                </a:extLst>
              </a:tr>
              <a:tr h="370840">
                <a:tc>
                  <a:txBody>
                    <a:bodyPr/>
                    <a:lstStyle/>
                    <a:p>
                      <a:pPr algn="ctr"/>
                      <a:r>
                        <a:rPr lang="en-US" altLang="zh-TW" dirty="0"/>
                        <a:t>112</a:t>
                      </a:r>
                      <a:endParaRPr lang="zh-TW" altLang="en-US" dirty="0"/>
                    </a:p>
                  </a:txBody>
                  <a:tcPr/>
                </a:tc>
                <a:tc>
                  <a:txBody>
                    <a:bodyPr/>
                    <a:lstStyle/>
                    <a:p>
                      <a:pPr algn="ctr"/>
                      <a:r>
                        <a:rPr lang="en-US" altLang="zh-TW" dirty="0">
                          <a:latin typeface="微軟正黑體" panose="020B0604030504040204" pitchFamily="34" charset="-120"/>
                          <a:ea typeface="微軟正黑體" panose="020B0604030504040204" pitchFamily="34" charset="-120"/>
                        </a:rPr>
                        <a:t>748,341,052</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414565361"/>
                  </a:ext>
                </a:extLst>
              </a:tr>
              <a:tr h="370840">
                <a:tc>
                  <a:txBody>
                    <a:bodyPr/>
                    <a:lstStyle/>
                    <a:p>
                      <a:pPr algn="ctr"/>
                      <a:r>
                        <a:rPr lang="en-US" altLang="zh-TW" dirty="0"/>
                        <a:t>111</a:t>
                      </a:r>
                      <a:endParaRPr lang="zh-TW" altLang="en-US" dirty="0"/>
                    </a:p>
                  </a:txBody>
                  <a:tcPr/>
                </a:tc>
                <a:tc>
                  <a:txBody>
                    <a:bodyPr/>
                    <a:lstStyle/>
                    <a:p>
                      <a:pPr algn="ctr"/>
                      <a:r>
                        <a:rPr lang="en-US" altLang="zh-TW" dirty="0">
                          <a:latin typeface="微軟正黑體" panose="020B0604030504040204" pitchFamily="34" charset="-120"/>
                          <a:ea typeface="微軟正黑體" panose="020B0604030504040204" pitchFamily="34" charset="-120"/>
                        </a:rPr>
                        <a:t>664,013,682</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3398877834"/>
                  </a:ext>
                </a:extLst>
              </a:tr>
            </a:tbl>
          </a:graphicData>
        </a:graphic>
      </p:graphicFrame>
      <p:sp>
        <p:nvSpPr>
          <p:cNvPr id="10" name="內容版面配置區 2">
            <a:extLst>
              <a:ext uri="{FF2B5EF4-FFF2-40B4-BE49-F238E27FC236}">
                <a16:creationId xmlns:a16="http://schemas.microsoft.com/office/drawing/2014/main" id="{D62F107D-ED3C-4FFC-9880-30DBD29E286A}"/>
              </a:ext>
            </a:extLst>
          </p:cNvPr>
          <p:cNvSpPr txBox="1">
            <a:spLocks/>
          </p:cNvSpPr>
          <p:nvPr/>
        </p:nvSpPr>
        <p:spPr>
          <a:xfrm>
            <a:off x="4414513" y="1836716"/>
            <a:ext cx="6629400" cy="188366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a:lstStyle>
          <a:p>
            <a:pPr marL="0" indent="0">
              <a:lnSpc>
                <a:spcPct val="100000"/>
              </a:lnSpc>
              <a:spcBef>
                <a:spcPts val="800"/>
              </a:spcBef>
              <a:buNone/>
            </a:pPr>
            <a:r>
              <a:rPr lang="en-US" altLang="zh-TW" sz="2100" dirty="0">
                <a:solidFill>
                  <a:schemeClr val="tx2"/>
                </a:solidFill>
                <a:cs typeface="+mj-cs"/>
              </a:rPr>
              <a:t>112</a:t>
            </a:r>
            <a:r>
              <a:rPr lang="zh-TW" altLang="en-US" sz="2100" dirty="0">
                <a:solidFill>
                  <a:schemeClr val="tx2"/>
                </a:solidFill>
                <a:cs typeface="+mj-cs"/>
              </a:rPr>
              <a:t>年度辦理計畫項目例舉如下：</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1.</a:t>
            </a:r>
            <a:r>
              <a:rPr lang="zh-TW" altLang="en-US" sz="2100" dirty="0">
                <a:solidFill>
                  <a:schemeClr val="tx2"/>
                </a:solidFill>
                <a:cs typeface="+mj-cs"/>
              </a:rPr>
              <a:t>健康醫療暨性平宣導計畫</a:t>
            </a:r>
            <a:r>
              <a:rPr lang="en-US" altLang="zh-TW" sz="2100" dirty="0">
                <a:solidFill>
                  <a:schemeClr val="tx2"/>
                </a:solidFill>
                <a:cs typeface="+mj-cs"/>
              </a:rPr>
              <a:t>(</a:t>
            </a:r>
            <a:r>
              <a:rPr lang="zh-TW" altLang="en-US" sz="2100" dirty="0">
                <a:solidFill>
                  <a:schemeClr val="tx2"/>
                </a:solidFill>
                <a:cs typeface="+mj-cs"/>
              </a:rPr>
              <a:t>含月經平權</a:t>
            </a:r>
            <a:r>
              <a:rPr lang="en-US" altLang="zh-TW" sz="2100" dirty="0">
                <a:solidFill>
                  <a:schemeClr val="tx2"/>
                </a:solidFill>
                <a:cs typeface="+mj-cs"/>
              </a:rPr>
              <a:t>)</a:t>
            </a:r>
          </a:p>
          <a:p>
            <a:pPr marL="0" indent="0">
              <a:lnSpc>
                <a:spcPct val="100000"/>
              </a:lnSpc>
              <a:spcBef>
                <a:spcPts val="800"/>
              </a:spcBef>
              <a:buNone/>
            </a:pPr>
            <a:r>
              <a:rPr lang="en-US" altLang="zh-TW" sz="2100" dirty="0">
                <a:solidFill>
                  <a:schemeClr val="tx2"/>
                </a:solidFill>
                <a:cs typeface="+mj-cs"/>
              </a:rPr>
              <a:t>2.</a:t>
            </a:r>
            <a:r>
              <a:rPr lang="zh-TW" altLang="en-US" sz="2100" dirty="0">
                <a:solidFill>
                  <a:schemeClr val="tx2"/>
                </a:solidFill>
              </a:rPr>
              <a:t>孕產婦家庭心理健康促進及憂鬱關懷服務</a:t>
            </a:r>
            <a:endParaRPr lang="en-US" altLang="zh-TW" sz="2100" dirty="0">
              <a:solidFill>
                <a:schemeClr val="tx2"/>
              </a:solidFill>
              <a:cs typeface="+mj-cs"/>
            </a:endParaRPr>
          </a:p>
          <a:p>
            <a:pPr marL="0" indent="0">
              <a:lnSpc>
                <a:spcPct val="100000"/>
              </a:lnSpc>
              <a:spcBef>
                <a:spcPts val="800"/>
              </a:spcBef>
              <a:buNone/>
            </a:pPr>
            <a:r>
              <a:rPr lang="en-US" altLang="zh-TW" sz="2100" dirty="0">
                <a:solidFill>
                  <a:schemeClr val="tx2"/>
                </a:solidFill>
                <a:cs typeface="+mj-cs"/>
              </a:rPr>
              <a:t>3.</a:t>
            </a:r>
            <a:r>
              <a:rPr lang="zh-TW" altLang="en-US" sz="2100" dirty="0">
                <a:solidFill>
                  <a:schemeClr val="tx2"/>
                </a:solidFill>
              </a:rPr>
              <a:t>婦女癌症篩檢</a:t>
            </a:r>
            <a:r>
              <a:rPr lang="en-US" altLang="zh-TW" sz="2100" dirty="0">
                <a:solidFill>
                  <a:schemeClr val="tx2"/>
                </a:solidFill>
              </a:rPr>
              <a:t>(</a:t>
            </a:r>
            <a:r>
              <a:rPr lang="zh-TW" altLang="en-US" sz="2100" dirty="0">
                <a:solidFill>
                  <a:schemeClr val="tx2"/>
                </a:solidFill>
              </a:rPr>
              <a:t>子宮頸癌</a:t>
            </a:r>
            <a:r>
              <a:rPr lang="en-US" altLang="zh-TW" sz="2100" dirty="0">
                <a:solidFill>
                  <a:schemeClr val="tx2"/>
                </a:solidFill>
              </a:rPr>
              <a:t>/</a:t>
            </a:r>
            <a:r>
              <a:rPr lang="zh-TW" altLang="en-US" sz="2100" dirty="0">
                <a:solidFill>
                  <a:schemeClr val="tx2"/>
                </a:solidFill>
              </a:rPr>
              <a:t>乳癌篩檢</a:t>
            </a:r>
            <a:r>
              <a:rPr lang="en-US" altLang="zh-TW" sz="2100" dirty="0">
                <a:solidFill>
                  <a:schemeClr val="tx2"/>
                </a:solidFill>
              </a:rPr>
              <a:t>)</a:t>
            </a:r>
          </a:p>
          <a:p>
            <a:pPr marL="0" indent="0">
              <a:lnSpc>
                <a:spcPct val="100000"/>
              </a:lnSpc>
              <a:spcBef>
                <a:spcPts val="800"/>
              </a:spcBef>
              <a:buNone/>
            </a:pPr>
            <a:endParaRPr lang="en-US" altLang="zh-TW" sz="3400" dirty="0">
              <a:solidFill>
                <a:schemeClr val="tx2"/>
              </a:solidFill>
              <a:cs typeface="+mj-cs"/>
            </a:endParaRPr>
          </a:p>
        </p:txBody>
      </p:sp>
      <p:pic>
        <p:nvPicPr>
          <p:cNvPr id="2050" name="Picture 2" descr="心理衛生及自殺防治追蹤與關懷行動">
            <a:extLst>
              <a:ext uri="{FF2B5EF4-FFF2-40B4-BE49-F238E27FC236}">
                <a16:creationId xmlns:a16="http://schemas.microsoft.com/office/drawing/2014/main" id="{0A75A2B4-5EC4-4A5F-B087-199AED78BAF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85417" y="3557651"/>
            <a:ext cx="4756722" cy="316382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s.yimg.com/ny/api/res/1.2/snrmsvYpqaON73BavGceAQ--/YXBwaWQ9aGlnaGxhbmRlcjt3PTk2MDtoPTgxMDtjZj13ZWJw/https:/media.zenfs.com/zh-Hant-TW/homerun/nownews.com/a3929e641679cf0ae1fae326b6d4447c">
            <a:extLst>
              <a:ext uri="{FF2B5EF4-FFF2-40B4-BE49-F238E27FC236}">
                <a16:creationId xmlns:a16="http://schemas.microsoft.com/office/drawing/2014/main" id="{8A64086D-F629-4BC1-864B-570D277ACE4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49863" y="3565843"/>
            <a:ext cx="3740009" cy="3155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08095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B3C5FBCD-0B46-447A-AB98-C2BB4EA35144}" type="slidenum">
              <a:rPr lang="en-US" altLang="zh-TW" smtClean="0">
                <a:latin typeface="微軟正黑體" panose="020B0604030504040204" pitchFamily="34" charset="-120"/>
                <a:ea typeface="微軟正黑體" panose="020B0604030504040204" pitchFamily="34" charset="-120"/>
              </a:rPr>
              <a:pPr/>
              <a:t>25</a:t>
            </a:fld>
            <a:endParaRPr lang="en-US" altLang="zh-TW" dirty="0">
              <a:latin typeface="微軟正黑體" panose="020B0604030504040204" pitchFamily="34" charset="-120"/>
              <a:ea typeface="微軟正黑體" panose="020B0604030504040204" pitchFamily="34" charset="-120"/>
            </a:endParaRPr>
          </a:p>
        </p:txBody>
      </p:sp>
      <p:sp>
        <p:nvSpPr>
          <p:cNvPr id="9" name="標題 1"/>
          <p:cNvSpPr txBox="1">
            <a:spLocks/>
          </p:cNvSpPr>
          <p:nvPr/>
        </p:nvSpPr>
        <p:spPr bwMode="auto">
          <a:xfrm>
            <a:off x="0" y="19151"/>
            <a:ext cx="12192000"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a:solidFill>
                  <a:schemeClr val="tx2"/>
                </a:solidFill>
                <a:latin typeface="標楷體" panose="03000509000000000000" pitchFamily="65" charset="-120"/>
                <a:ea typeface="標楷體" panose="03000509000000000000" pitchFamily="65" charset="-120"/>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zh-TW" altLang="en-US" sz="5200" kern="0" dirty="0">
                <a:latin typeface="微軟正黑體" panose="020B0604030504040204" pitchFamily="34" charset="-120"/>
                <a:ea typeface="微軟正黑體" panose="020B0604030504040204" pitchFamily="34" charset="-120"/>
              </a:rPr>
              <a:t>肆、結語</a:t>
            </a:r>
            <a:endParaRPr lang="zh-TW" altLang="zh-TW" sz="5200" kern="0" dirty="0">
              <a:latin typeface="微軟正黑體" panose="020B0604030504040204" pitchFamily="34" charset="-120"/>
              <a:ea typeface="微軟正黑體" panose="020B0604030504040204" pitchFamily="34" charset="-120"/>
            </a:endParaRPr>
          </a:p>
        </p:txBody>
      </p:sp>
      <p:pic>
        <p:nvPicPr>
          <p:cNvPr id="10" name="圖片 9">
            <a:extLst>
              <a:ext uri="{FF2B5EF4-FFF2-40B4-BE49-F238E27FC236}">
                <a16:creationId xmlns:a16="http://schemas.microsoft.com/office/drawing/2014/main" id="{514C8B28-770B-4B6D-B5B4-F9510514B47E}"/>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8147303" y="3730752"/>
            <a:ext cx="3213423" cy="2196002"/>
          </a:xfrm>
          <a:prstGeom prst="rect">
            <a:avLst/>
          </a:prstGeom>
        </p:spPr>
      </p:pic>
      <p:sp>
        <p:nvSpPr>
          <p:cNvPr id="15" name="內容版面配置區 2">
            <a:extLst>
              <a:ext uri="{FF2B5EF4-FFF2-40B4-BE49-F238E27FC236}">
                <a16:creationId xmlns:a16="http://schemas.microsoft.com/office/drawing/2014/main" id="{E62EDC30-69F2-4BEE-B1CF-AFE5EBE2CEB0}"/>
              </a:ext>
            </a:extLst>
          </p:cNvPr>
          <p:cNvSpPr txBox="1">
            <a:spLocks/>
          </p:cNvSpPr>
          <p:nvPr/>
        </p:nvSpPr>
        <p:spPr>
          <a:xfrm>
            <a:off x="486121" y="1315294"/>
            <a:ext cx="7926360" cy="369561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a:lstStyle>
          <a:p>
            <a:pPr marL="0" indent="0">
              <a:lnSpc>
                <a:spcPct val="100000"/>
              </a:lnSpc>
              <a:spcBef>
                <a:spcPts val="800"/>
              </a:spcBef>
              <a:buNone/>
            </a:pPr>
            <a:endParaRPr lang="en-US" altLang="zh-TW" sz="2400" dirty="0">
              <a:solidFill>
                <a:schemeClr val="tx2"/>
              </a:solidFill>
              <a:cs typeface="+mj-cs"/>
            </a:endParaRPr>
          </a:p>
        </p:txBody>
      </p:sp>
      <p:sp>
        <p:nvSpPr>
          <p:cNvPr id="18" name="內容版面配置區 2">
            <a:extLst>
              <a:ext uri="{FF2B5EF4-FFF2-40B4-BE49-F238E27FC236}">
                <a16:creationId xmlns:a16="http://schemas.microsoft.com/office/drawing/2014/main" id="{7DF6ADD0-70B2-46F4-B766-6A85CFC54D48}"/>
              </a:ext>
            </a:extLst>
          </p:cNvPr>
          <p:cNvSpPr txBox="1">
            <a:spLocks/>
          </p:cNvSpPr>
          <p:nvPr/>
        </p:nvSpPr>
        <p:spPr>
          <a:xfrm>
            <a:off x="621792" y="1455532"/>
            <a:ext cx="10972800" cy="446063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a:lstStyle>
          <a:p>
            <a:pPr marL="0" indent="0" algn="just">
              <a:lnSpc>
                <a:spcPct val="100000"/>
              </a:lnSpc>
              <a:spcBef>
                <a:spcPts val="800"/>
              </a:spcBef>
              <a:buNone/>
            </a:pPr>
            <a:r>
              <a:rPr lang="zh-TW" altLang="en-US" sz="3600" dirty="0">
                <a:solidFill>
                  <a:schemeClr val="tx2"/>
                </a:solidFill>
                <a:cs typeface="+mj-cs"/>
              </a:rPr>
              <a:t>為利推動</a:t>
            </a:r>
            <a:r>
              <a:rPr lang="en-US" altLang="zh-TW" sz="3600" dirty="0">
                <a:solidFill>
                  <a:schemeClr val="tx2"/>
                </a:solidFill>
                <a:cs typeface="+mj-cs"/>
              </a:rPr>
              <a:t>CEDAW</a:t>
            </a:r>
            <a:r>
              <a:rPr lang="zh-TW" altLang="en-US" sz="3600" dirty="0">
                <a:solidFill>
                  <a:schemeClr val="tx2"/>
                </a:solidFill>
                <a:cs typeface="+mj-cs"/>
              </a:rPr>
              <a:t>施行，應</a:t>
            </a:r>
            <a:r>
              <a:rPr lang="zh-TW" altLang="en-US" sz="3600" dirty="0">
                <a:solidFill>
                  <a:schemeClr val="tx2"/>
                </a:solidFill>
              </a:rPr>
              <a:t>精進性別預算之編製，使性別預算統計結果更完善，有助支援研擬更具性別平等意識之政策</a:t>
            </a:r>
            <a:r>
              <a:rPr lang="zh-TW" altLang="en-US" sz="3600" dirty="0">
                <a:solidFill>
                  <a:schemeClr val="tx2"/>
                </a:solidFill>
                <a:cs typeface="+mj-cs"/>
              </a:rPr>
              <a:t>。</a:t>
            </a:r>
            <a:endParaRPr lang="en-US" altLang="zh-TW" sz="3600" dirty="0">
              <a:solidFill>
                <a:schemeClr val="tx2"/>
              </a:solidFill>
              <a:cs typeface="+mj-cs"/>
            </a:endParaRPr>
          </a:p>
        </p:txBody>
      </p:sp>
    </p:spTree>
    <p:extLst>
      <p:ext uri="{BB962C8B-B14F-4D97-AF65-F5344CB8AC3E}">
        <p14:creationId xmlns:p14="http://schemas.microsoft.com/office/powerpoint/2010/main" val="1047575384"/>
      </p:ext>
    </p:extLst>
  </p:cSld>
  <p:clrMapOvr>
    <a:masterClrMapping/>
  </p:clrMapOvr>
</p:sld>
</file>

<file path=ppt/theme/theme1.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5313</TotalTime>
  <Words>2747</Words>
  <Application>Microsoft Office PowerPoint</Application>
  <PresentationFormat>寬螢幕</PresentationFormat>
  <Paragraphs>282</Paragraphs>
  <Slides>25</Slides>
  <Notes>25</Notes>
  <HiddenSlides>0</HiddenSlides>
  <MMClips>0</MMClips>
  <ScaleCrop>false</ScaleCrop>
  <HeadingPairs>
    <vt:vector size="6" baseType="variant">
      <vt:variant>
        <vt:lpstr>使用字型</vt:lpstr>
      </vt:variant>
      <vt:variant>
        <vt:i4>6</vt:i4>
      </vt:variant>
      <vt:variant>
        <vt:lpstr>佈景主題</vt:lpstr>
      </vt:variant>
      <vt:variant>
        <vt:i4>1</vt:i4>
      </vt:variant>
      <vt:variant>
        <vt:lpstr>投影片標題</vt:lpstr>
      </vt:variant>
      <vt:variant>
        <vt:i4>25</vt:i4>
      </vt:variant>
    </vt:vector>
  </HeadingPairs>
  <TitlesOfParts>
    <vt:vector size="32" baseType="lpstr">
      <vt:lpstr>微軟正黑體</vt:lpstr>
      <vt:lpstr>新細明體</vt:lpstr>
      <vt:lpstr>Calibri</vt:lpstr>
      <vt:lpstr>Calibri Light</vt:lpstr>
      <vt:lpstr>Wingdings</vt:lpstr>
      <vt:lpstr>Wingdings 2</vt:lpstr>
      <vt:lpstr>HDOfficeLightV0</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蔡芳宜</dc:creator>
  <cp:lastModifiedBy>楊捷</cp:lastModifiedBy>
  <cp:revision>593</cp:revision>
  <cp:lastPrinted>2024-01-17T06:40:49Z</cp:lastPrinted>
  <dcterms:created xsi:type="dcterms:W3CDTF">2020-05-26T07:28:02Z</dcterms:created>
  <dcterms:modified xsi:type="dcterms:W3CDTF">2024-01-24T02:18:14Z</dcterms:modified>
</cp:coreProperties>
</file>